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Oswald" pitchFamily="2"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jQhNq3LXLXuVALYg5ewvYyQH5i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455363-790F-4E51-8E7A-2CDD360E16E5}">
  <a:tblStyle styleId="{55455363-790F-4E51-8E7A-2CDD360E16E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66" y="3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betterbe.com/cases/a-private-leasing-success-story-with-volkswage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8" name="Google Shape;42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4" name="Google Shape;69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0fab1af50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0fab1af5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 name="Google Shape;1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 BLS takes 3 inputs: leasing company quota calculation structure, Vehicle Data from DataProviders, and Financial rules provided by LCs.</a:t>
            </a:r>
            <a:endParaRPr/>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lvl="0" indent="-273050" algn="l" rtl="0">
              <a:lnSpc>
                <a:spcPct val="100000"/>
              </a:lnSpc>
              <a:spcBef>
                <a:spcPts val="0"/>
              </a:spcBef>
              <a:spcAft>
                <a:spcPts val="0"/>
              </a:spcAft>
              <a:buSzPts val="700"/>
              <a:buChar char="●"/>
            </a:pPr>
            <a:r>
              <a:rPr lang="en-US" sz="700" b="1"/>
              <a:t>Credential Access: </a:t>
            </a:r>
            <a:r>
              <a:rPr lang="en-US" sz="700">
                <a:solidFill>
                  <a:schemeClr val="dk1"/>
                </a:solidFill>
              </a:rPr>
              <a:t>This would most commonly be the first step to attack and get into the system. </a:t>
            </a:r>
            <a:r>
              <a:rPr lang="en-US" sz="700">
                <a:solidFill>
                  <a:srgbClr val="C00000"/>
                </a:solidFill>
              </a:rPr>
              <a:t>Assumption: </a:t>
            </a:r>
            <a:r>
              <a:rPr lang="en-US" sz="700">
                <a:solidFill>
                  <a:schemeClr val="dk1"/>
                </a:solidFill>
              </a:rPr>
              <a:t>credentials used to access the system is the same as credentials for personal use. Attackers aim at stealing LC data, such as cost structure, margin, residual value. These are key inputs for BLS to calculate leasing price. LC data can be from LC currently uses BLS or previously used BLS.</a:t>
            </a:r>
            <a:endParaRPr sz="700">
              <a:solidFill>
                <a:schemeClr val="dk1"/>
              </a:solidFill>
            </a:endParaRPr>
          </a:p>
          <a:p>
            <a:pPr marL="457200" lvl="0" indent="-273050" algn="l" rtl="0">
              <a:lnSpc>
                <a:spcPct val="100000"/>
              </a:lnSpc>
              <a:spcBef>
                <a:spcPts val="0"/>
              </a:spcBef>
              <a:spcAft>
                <a:spcPts val="0"/>
              </a:spcAft>
              <a:buClr>
                <a:schemeClr val="dk1"/>
              </a:buClr>
              <a:buSzPts val="700"/>
              <a:buChar char="●"/>
            </a:pPr>
            <a:r>
              <a:rPr lang="en-US" sz="700" b="1">
                <a:solidFill>
                  <a:schemeClr val="dk1"/>
                </a:solidFill>
              </a:rPr>
              <a:t>Initial Access:</a:t>
            </a:r>
            <a:r>
              <a:rPr lang="en-US" sz="700">
                <a:solidFill>
                  <a:schemeClr val="dk1"/>
                </a:solidFill>
              </a:rPr>
              <a:t> This can be used by (competing) LCs or Final Customers to get into Betterbe system because BetterBe do not have a web-app to directly query data.</a:t>
            </a:r>
            <a:endParaRPr sz="700">
              <a:solidFill>
                <a:schemeClr val="dk1"/>
              </a:solidFill>
            </a:endParaRPr>
          </a:p>
          <a:p>
            <a:pPr marL="457200" lvl="0" indent="-273050" algn="l" rtl="0">
              <a:lnSpc>
                <a:spcPct val="100000"/>
              </a:lnSpc>
              <a:spcBef>
                <a:spcPts val="0"/>
              </a:spcBef>
              <a:spcAft>
                <a:spcPts val="0"/>
              </a:spcAft>
              <a:buSzPts val="700"/>
              <a:buChar char="●"/>
            </a:pPr>
            <a:r>
              <a:rPr lang="en-US" sz="700" b="1"/>
              <a:t>Persistence and Privilege Escalation:</a:t>
            </a:r>
            <a:r>
              <a:rPr lang="en-US" sz="700"/>
              <a:t> Attackers aim to create a backdoor in BB’s system or gain higher level of access. This can be achieved if they gain admin access to create new user account, or they attack the VMs to install malware code</a:t>
            </a:r>
            <a:endParaRPr sz="700"/>
          </a:p>
          <a:p>
            <a:pPr marL="457200" lvl="0" indent="-273050" algn="l" rtl="0">
              <a:lnSpc>
                <a:spcPct val="100000"/>
              </a:lnSpc>
              <a:spcBef>
                <a:spcPts val="0"/>
              </a:spcBef>
              <a:spcAft>
                <a:spcPts val="0"/>
              </a:spcAft>
              <a:buSzPts val="700"/>
              <a:buChar char="●"/>
            </a:pPr>
            <a:r>
              <a:rPr lang="en-US" sz="700" b="1"/>
              <a:t>Impact: </a:t>
            </a:r>
            <a:r>
              <a:rPr lang="en-US" sz="700"/>
              <a:t>Attackers aim</a:t>
            </a:r>
            <a:r>
              <a:rPr lang="en-US" sz="700">
                <a:solidFill>
                  <a:schemeClr val="dk1"/>
                </a:solidFill>
              </a:rPr>
              <a:t> to make BetterBe service (BLS) not responding (either in the internal system or API calls), which eventually causes service disruption and economic loss for large customer of BetterBe (such as </a:t>
            </a:r>
            <a:r>
              <a:rPr lang="en-US" sz="700">
                <a:solidFill>
                  <a:schemeClr val="dk1"/>
                </a:solidFill>
                <a:uFill>
                  <a:noFill/>
                </a:uFill>
                <a:hlinkClick r:id="rId3">
                  <a:extLst>
                    <a:ext uri="{A12FA001-AC4F-418D-AE19-62706E023703}">
                      <ahyp:hlinkClr xmlns:ahyp="http://schemas.microsoft.com/office/drawing/2018/hyperlinkcolor" val="tx"/>
                    </a:ext>
                  </a:extLst>
                </a:hlinkClick>
              </a:rPr>
              <a:t>Volkswagen</a:t>
            </a:r>
            <a:r>
              <a:rPr lang="en-US" sz="700">
                <a:solidFill>
                  <a:schemeClr val="dk1"/>
                </a:solidFill>
              </a:rPr>
              <a:t>)</a:t>
            </a:r>
            <a:endParaRPr sz="700"/>
          </a:p>
        </p:txBody>
      </p:sp>
      <p:sp>
        <p:nvSpPr>
          <p:cNvPr id="254" name="Google Shape;2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 name="Google Shape;2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PTMON title">
  <p:cSld name="PPTMON title">
    <p:spTree>
      <p:nvGrpSpPr>
        <p:cNvPr id="1" name="Shape 6"/>
        <p:cNvGrpSpPr/>
        <p:nvPr/>
      </p:nvGrpSpPr>
      <p:grpSpPr>
        <a:xfrm>
          <a:off x="0" y="0"/>
          <a:ext cx="0" cy="0"/>
          <a:chOff x="0" y="0"/>
          <a:chExt cx="0" cy="0"/>
        </a:xfrm>
      </p:grpSpPr>
      <p:sp>
        <p:nvSpPr>
          <p:cNvPr id="7" name="Google Shape;7;p42"/>
          <p:cNvSpPr>
            <a:spLocks noGrp="1"/>
          </p:cNvSpPr>
          <p:nvPr>
            <p:ph type="pic" idx="2"/>
          </p:nvPr>
        </p:nvSpPr>
        <p:spPr>
          <a:xfrm>
            <a:off x="4438650" y="456520"/>
            <a:ext cx="4705350" cy="2838450"/>
          </a:xfrm>
          <a:prstGeom prst="rect">
            <a:avLst/>
          </a:prstGeom>
          <a:solidFill>
            <a:schemeClr val="lt1"/>
          </a:solidFill>
          <a:ln>
            <a:noFill/>
          </a:ln>
        </p:spPr>
      </p:sp>
      <p:pic>
        <p:nvPicPr>
          <p:cNvPr id="8" name="Google Shape;8;p42">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9" name="Google Shape;9;p42"/>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sng" strike="noStrike" cap="none">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Presentation template by</a:t>
            </a:r>
            <a:endParaRPr sz="800" b="0" i="0" u="none" strike="noStrike" cap="none">
              <a:solidFill>
                <a:schemeClr val="dk1"/>
              </a:solidFill>
              <a:latin typeface="Arial"/>
              <a:ea typeface="Arial"/>
              <a:cs typeface="Arial"/>
              <a:sym typeface="Arial"/>
            </a:endParaRPr>
          </a:p>
        </p:txBody>
      </p:sp>
      <p:pic>
        <p:nvPicPr>
          <p:cNvPr id="10" name="Google Shape;10;p42"/>
          <p:cNvPicPr preferRelativeResize="0"/>
          <p:nvPr/>
        </p:nvPicPr>
        <p:blipFill rotWithShape="1">
          <a:blip r:embed="rId4">
            <a:alphaModFix/>
          </a:blip>
          <a:srcRect r="50000"/>
          <a:stretch/>
        </p:blipFill>
        <p:spPr>
          <a:xfrm>
            <a:off x="8592720" y="3584420"/>
            <a:ext cx="551280" cy="1102560"/>
          </a:xfrm>
          <a:prstGeom prst="rect">
            <a:avLst/>
          </a:prstGeom>
          <a:noFill/>
          <a:ln>
            <a:noFill/>
          </a:ln>
        </p:spPr>
      </p:pic>
      <p:pic>
        <p:nvPicPr>
          <p:cNvPr id="11" name="Google Shape;11;p42"/>
          <p:cNvPicPr preferRelativeResize="0"/>
          <p:nvPr/>
        </p:nvPicPr>
        <p:blipFill rotWithShape="1">
          <a:blip r:embed="rId5">
            <a:alphaModFix/>
          </a:blip>
          <a:srcRect/>
          <a:stretch/>
        </p:blipFill>
        <p:spPr>
          <a:xfrm rot="5400000">
            <a:off x="36713" y="4412947"/>
            <a:ext cx="661500" cy="189000"/>
          </a:xfrm>
          <a:prstGeom prst="rect">
            <a:avLst/>
          </a:prstGeom>
          <a:noFill/>
          <a:ln>
            <a:noFill/>
          </a:ln>
        </p:spPr>
      </p:pic>
      <p:pic>
        <p:nvPicPr>
          <p:cNvPr id="12" name="Google Shape;12;p42"/>
          <p:cNvPicPr preferRelativeResize="0"/>
          <p:nvPr/>
        </p:nvPicPr>
        <p:blipFill rotWithShape="1">
          <a:blip r:embed="rId6">
            <a:alphaModFix/>
          </a:blip>
          <a:srcRect/>
          <a:stretch/>
        </p:blipFill>
        <p:spPr>
          <a:xfrm>
            <a:off x="6462861" y="4145667"/>
            <a:ext cx="1995665" cy="997833"/>
          </a:xfrm>
          <a:prstGeom prst="rect">
            <a:avLst/>
          </a:prstGeom>
          <a:noFill/>
          <a:ln>
            <a:noFill/>
          </a:ln>
        </p:spPr>
      </p:pic>
      <p:pic>
        <p:nvPicPr>
          <p:cNvPr id="13" name="Google Shape;13;p42"/>
          <p:cNvPicPr preferRelativeResize="0"/>
          <p:nvPr/>
        </p:nvPicPr>
        <p:blipFill rotWithShape="1">
          <a:blip r:embed="rId7">
            <a:alphaModFix/>
          </a:blip>
          <a:srcRect/>
          <a:stretch/>
        </p:blipFill>
        <p:spPr>
          <a:xfrm>
            <a:off x="654186" y="4623040"/>
            <a:ext cx="365370" cy="198166"/>
          </a:xfrm>
          <a:prstGeom prst="rect">
            <a:avLst/>
          </a:prstGeom>
          <a:noFill/>
          <a:ln>
            <a:noFill/>
          </a:ln>
        </p:spPr>
      </p:pic>
      <p:pic>
        <p:nvPicPr>
          <p:cNvPr id="14" name="Google Shape;14;p42"/>
          <p:cNvPicPr preferRelativeResize="0"/>
          <p:nvPr/>
        </p:nvPicPr>
        <p:blipFill rotWithShape="1">
          <a:blip r:embed="rId8">
            <a:alphaModFix/>
          </a:blip>
          <a:srcRect/>
          <a:stretch/>
        </p:blipFill>
        <p:spPr>
          <a:xfrm>
            <a:off x="5847129" y="4753706"/>
            <a:ext cx="1231464" cy="135000"/>
          </a:xfrm>
          <a:prstGeom prst="rect">
            <a:avLst/>
          </a:prstGeom>
          <a:noFill/>
          <a:ln>
            <a:noFill/>
          </a:ln>
        </p:spPr>
      </p:pic>
      <p:pic>
        <p:nvPicPr>
          <p:cNvPr id="15" name="Google Shape;15;p42"/>
          <p:cNvPicPr preferRelativeResize="0"/>
          <p:nvPr/>
        </p:nvPicPr>
        <p:blipFill rotWithShape="1">
          <a:blip r:embed="rId9">
            <a:alphaModFix/>
          </a:blip>
          <a:srcRect/>
          <a:stretch/>
        </p:blipFill>
        <p:spPr>
          <a:xfrm>
            <a:off x="3059921" y="3913"/>
            <a:ext cx="1200150" cy="564356"/>
          </a:xfrm>
          <a:prstGeom prst="rect">
            <a:avLst/>
          </a:prstGeom>
          <a:noFill/>
          <a:ln>
            <a:noFill/>
          </a:ln>
        </p:spPr>
      </p:pic>
      <p:pic>
        <p:nvPicPr>
          <p:cNvPr id="16" name="Google Shape;16;p42"/>
          <p:cNvPicPr preferRelativeResize="0"/>
          <p:nvPr/>
        </p:nvPicPr>
        <p:blipFill rotWithShape="1">
          <a:blip r:embed="rId10">
            <a:alphaModFix/>
          </a:blip>
          <a:srcRect/>
          <a:stretch/>
        </p:blipFill>
        <p:spPr>
          <a:xfrm>
            <a:off x="313463" y="419769"/>
            <a:ext cx="297000" cy="297000"/>
          </a:xfrm>
          <a:prstGeom prst="rect">
            <a:avLst/>
          </a:prstGeom>
          <a:noFill/>
          <a:ln>
            <a:noFill/>
          </a:ln>
        </p:spPr>
      </p:pic>
      <p:sp>
        <p:nvSpPr>
          <p:cNvPr id="17" name="Google Shape;17;p42"/>
          <p:cNvSpPr/>
          <p:nvPr/>
        </p:nvSpPr>
        <p:spPr>
          <a:xfrm>
            <a:off x="2277697" y="4633913"/>
            <a:ext cx="1019175" cy="509588"/>
          </a:xfrm>
          <a:custGeom>
            <a:avLst/>
            <a:gdLst/>
            <a:ahLst/>
            <a:cxnLst/>
            <a:rect l="l" t="t" r="r" b="b"/>
            <a:pathLst>
              <a:path w="914400" h="457200" extrusionOk="0">
                <a:moveTo>
                  <a:pt x="457200" y="0"/>
                </a:moveTo>
                <a:cubicBezTo>
                  <a:pt x="709705" y="0"/>
                  <a:pt x="914400" y="204695"/>
                  <a:pt x="914400" y="457200"/>
                </a:cubicBezTo>
                <a:lnTo>
                  <a:pt x="685800" y="457200"/>
                </a:lnTo>
                <a:cubicBezTo>
                  <a:pt x="685800" y="330948"/>
                  <a:pt x="583452" y="228600"/>
                  <a:pt x="457200" y="228600"/>
                </a:cubicBezTo>
                <a:cubicBezTo>
                  <a:pt x="330948" y="228600"/>
                  <a:pt x="228600" y="330948"/>
                  <a:pt x="228600" y="457200"/>
                </a:cubicBezTo>
                <a:lnTo>
                  <a:pt x="0" y="457200"/>
                </a:lnTo>
                <a:cubicBezTo>
                  <a:pt x="0" y="204695"/>
                  <a:pt x="204695" y="0"/>
                  <a:pt x="457200" y="0"/>
                </a:cubicBezTo>
                <a:close/>
              </a:path>
            </a:pathLst>
          </a:custGeom>
          <a:solidFill>
            <a:srgbClr val="FFAC0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8_PPTMON slide">
  <p:cSld name="8_PPTMON slide">
    <p:spTree>
      <p:nvGrpSpPr>
        <p:cNvPr id="1" name="Shape 18"/>
        <p:cNvGrpSpPr/>
        <p:nvPr/>
      </p:nvGrpSpPr>
      <p:grpSpPr>
        <a:xfrm>
          <a:off x="0" y="0"/>
          <a:ext cx="0" cy="0"/>
          <a:chOff x="0" y="0"/>
          <a:chExt cx="0" cy="0"/>
        </a:xfrm>
      </p:grpSpPr>
      <p:pic>
        <p:nvPicPr>
          <p:cNvPr id="19" name="Google Shape;19;p45">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20" name="Google Shape;20;p45"/>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sng" strike="noStrike" cap="none">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Presentation template by</a:t>
            </a:r>
            <a:endParaRPr sz="800" b="0" i="0" u="none" strike="noStrike" cap="none">
              <a:solidFill>
                <a:schemeClr val="dk1"/>
              </a:solidFill>
              <a:latin typeface="Arial"/>
              <a:ea typeface="Arial"/>
              <a:cs typeface="Arial"/>
              <a:sym typeface="Arial"/>
            </a:endParaRPr>
          </a:p>
        </p:txBody>
      </p:sp>
      <p:pic>
        <p:nvPicPr>
          <p:cNvPr id="21" name="Google Shape;21;p45"/>
          <p:cNvPicPr preferRelativeResize="0"/>
          <p:nvPr/>
        </p:nvPicPr>
        <p:blipFill rotWithShape="1">
          <a:blip r:embed="rId4">
            <a:alphaModFix/>
          </a:blip>
          <a:srcRect r="50000"/>
          <a:stretch/>
        </p:blipFill>
        <p:spPr>
          <a:xfrm rot="5400000">
            <a:off x="2745592" y="4316580"/>
            <a:ext cx="551280" cy="1102560"/>
          </a:xfrm>
          <a:prstGeom prst="rect">
            <a:avLst/>
          </a:prstGeom>
          <a:noFill/>
          <a:ln>
            <a:noFill/>
          </a:ln>
        </p:spPr>
      </p:pic>
      <p:pic>
        <p:nvPicPr>
          <p:cNvPr id="22" name="Google Shape;22;p45"/>
          <p:cNvPicPr preferRelativeResize="0"/>
          <p:nvPr/>
        </p:nvPicPr>
        <p:blipFill rotWithShape="1">
          <a:blip r:embed="rId5">
            <a:alphaModFix/>
          </a:blip>
          <a:srcRect/>
          <a:stretch/>
        </p:blipFill>
        <p:spPr>
          <a:xfrm rot="5400000">
            <a:off x="36713" y="4412947"/>
            <a:ext cx="661500" cy="189000"/>
          </a:xfrm>
          <a:prstGeom prst="rect">
            <a:avLst/>
          </a:prstGeom>
          <a:noFill/>
          <a:ln>
            <a:noFill/>
          </a:ln>
        </p:spPr>
      </p:pic>
      <p:pic>
        <p:nvPicPr>
          <p:cNvPr id="23" name="Google Shape;23;p45"/>
          <p:cNvPicPr preferRelativeResize="0"/>
          <p:nvPr/>
        </p:nvPicPr>
        <p:blipFill rotWithShape="1">
          <a:blip r:embed="rId6">
            <a:alphaModFix/>
          </a:blip>
          <a:srcRect/>
          <a:stretch/>
        </p:blipFill>
        <p:spPr>
          <a:xfrm rot="10800000" flipH="1">
            <a:off x="6951105" y="0"/>
            <a:ext cx="1507420" cy="753710"/>
          </a:xfrm>
          <a:prstGeom prst="rect">
            <a:avLst/>
          </a:prstGeom>
          <a:noFill/>
          <a:ln>
            <a:noFill/>
          </a:ln>
        </p:spPr>
      </p:pic>
      <p:pic>
        <p:nvPicPr>
          <p:cNvPr id="24" name="Google Shape;24;p45"/>
          <p:cNvPicPr preferRelativeResize="0"/>
          <p:nvPr/>
        </p:nvPicPr>
        <p:blipFill rotWithShape="1">
          <a:blip r:embed="rId7">
            <a:alphaModFix/>
          </a:blip>
          <a:srcRect/>
          <a:stretch/>
        </p:blipFill>
        <p:spPr>
          <a:xfrm>
            <a:off x="654186" y="4623040"/>
            <a:ext cx="365370" cy="198166"/>
          </a:xfrm>
          <a:prstGeom prst="rect">
            <a:avLst/>
          </a:prstGeom>
          <a:noFill/>
          <a:ln>
            <a:noFill/>
          </a:ln>
        </p:spPr>
      </p:pic>
      <p:pic>
        <p:nvPicPr>
          <p:cNvPr id="25" name="Google Shape;25;p45"/>
          <p:cNvPicPr preferRelativeResize="0"/>
          <p:nvPr/>
        </p:nvPicPr>
        <p:blipFill rotWithShape="1">
          <a:blip r:embed="rId8">
            <a:alphaModFix/>
          </a:blip>
          <a:srcRect/>
          <a:stretch/>
        </p:blipFill>
        <p:spPr>
          <a:xfrm>
            <a:off x="7704816" y="284769"/>
            <a:ext cx="1231464" cy="135000"/>
          </a:xfrm>
          <a:prstGeom prst="rect">
            <a:avLst/>
          </a:prstGeom>
          <a:noFill/>
          <a:ln>
            <a:noFill/>
          </a:ln>
        </p:spPr>
      </p:pic>
      <p:pic>
        <p:nvPicPr>
          <p:cNvPr id="26" name="Google Shape;26;p45"/>
          <p:cNvPicPr preferRelativeResize="0"/>
          <p:nvPr/>
        </p:nvPicPr>
        <p:blipFill rotWithShape="1">
          <a:blip r:embed="rId9">
            <a:alphaModFix/>
          </a:blip>
          <a:srcRect b="83236"/>
          <a:stretch/>
        </p:blipFill>
        <p:spPr>
          <a:xfrm>
            <a:off x="3179402" y="4982299"/>
            <a:ext cx="884353" cy="69715"/>
          </a:xfrm>
          <a:prstGeom prst="rect">
            <a:avLst/>
          </a:prstGeom>
          <a:noFill/>
          <a:ln>
            <a:noFill/>
          </a:ln>
        </p:spPr>
      </p:pic>
      <p:pic>
        <p:nvPicPr>
          <p:cNvPr id="27" name="Google Shape;27;p45"/>
          <p:cNvPicPr preferRelativeResize="0"/>
          <p:nvPr/>
        </p:nvPicPr>
        <p:blipFill rotWithShape="1">
          <a:blip r:embed="rId10">
            <a:alphaModFix/>
          </a:blip>
          <a:srcRect/>
          <a:stretch/>
        </p:blipFill>
        <p:spPr>
          <a:xfrm>
            <a:off x="8787780" y="605210"/>
            <a:ext cx="297000" cy="297000"/>
          </a:xfrm>
          <a:prstGeom prst="rect">
            <a:avLst/>
          </a:prstGeom>
          <a:noFill/>
          <a:ln>
            <a:noFill/>
          </a:ln>
        </p:spPr>
      </p:pic>
      <p:sp>
        <p:nvSpPr>
          <p:cNvPr id="28" name="Google Shape;28;p45"/>
          <p:cNvSpPr/>
          <p:nvPr/>
        </p:nvSpPr>
        <p:spPr>
          <a:xfrm>
            <a:off x="7711570" y="4633913"/>
            <a:ext cx="1019175" cy="509588"/>
          </a:xfrm>
          <a:custGeom>
            <a:avLst/>
            <a:gdLst/>
            <a:ahLst/>
            <a:cxnLst/>
            <a:rect l="l" t="t" r="r" b="b"/>
            <a:pathLst>
              <a:path w="914400" h="457200" extrusionOk="0">
                <a:moveTo>
                  <a:pt x="457200" y="0"/>
                </a:moveTo>
                <a:cubicBezTo>
                  <a:pt x="709705" y="0"/>
                  <a:pt x="914400" y="204695"/>
                  <a:pt x="914400" y="457200"/>
                </a:cubicBezTo>
                <a:lnTo>
                  <a:pt x="685800" y="457200"/>
                </a:lnTo>
                <a:cubicBezTo>
                  <a:pt x="685800" y="330948"/>
                  <a:pt x="583452" y="228600"/>
                  <a:pt x="457200" y="228600"/>
                </a:cubicBezTo>
                <a:cubicBezTo>
                  <a:pt x="330948" y="228600"/>
                  <a:pt x="228600" y="330948"/>
                  <a:pt x="228600" y="457200"/>
                </a:cubicBezTo>
                <a:lnTo>
                  <a:pt x="0" y="457200"/>
                </a:lnTo>
                <a:cubicBezTo>
                  <a:pt x="0" y="204695"/>
                  <a:pt x="204695" y="0"/>
                  <a:pt x="457200" y="0"/>
                </a:cubicBezTo>
                <a:close/>
              </a:path>
            </a:pathLst>
          </a:custGeom>
          <a:solidFill>
            <a:srgbClr val="FFAC0B">
              <a:alpha val="11764"/>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29" name="Google Shape;29;p45"/>
          <p:cNvPicPr preferRelativeResize="0"/>
          <p:nvPr/>
        </p:nvPicPr>
        <p:blipFill rotWithShape="1">
          <a:blip r:embed="rId11">
            <a:alphaModFix/>
          </a:blip>
          <a:srcRect r="25344" b="24172"/>
          <a:stretch/>
        </p:blipFill>
        <p:spPr>
          <a:xfrm>
            <a:off x="8317489" y="4307450"/>
            <a:ext cx="826512" cy="836050"/>
          </a:xfrm>
          <a:prstGeom prst="rect">
            <a:avLst/>
          </a:prstGeom>
          <a:noFill/>
          <a:ln>
            <a:noFill/>
          </a:ln>
        </p:spPr>
      </p:pic>
      <p:pic>
        <p:nvPicPr>
          <p:cNvPr id="30" name="Google Shape;30;p45"/>
          <p:cNvPicPr preferRelativeResize="0"/>
          <p:nvPr/>
        </p:nvPicPr>
        <p:blipFill rotWithShape="1">
          <a:blip r:embed="rId12">
            <a:alphaModFix/>
          </a:blip>
          <a:srcRect/>
          <a:stretch/>
        </p:blipFill>
        <p:spPr>
          <a:xfrm>
            <a:off x="0" y="3913"/>
            <a:ext cx="1200150" cy="564356"/>
          </a:xfrm>
          <a:prstGeom prst="rect">
            <a:avLst/>
          </a:prstGeom>
          <a:noFill/>
          <a:ln>
            <a:noFill/>
          </a:ln>
        </p:spPr>
      </p:pic>
      <p:sp>
        <p:nvSpPr>
          <p:cNvPr id="31" name="Google Shape;31;p45"/>
          <p:cNvSpPr>
            <a:spLocks noGrp="1"/>
          </p:cNvSpPr>
          <p:nvPr>
            <p:ph type="pic" idx="2"/>
          </p:nvPr>
        </p:nvSpPr>
        <p:spPr>
          <a:xfrm>
            <a:off x="3716888" y="1528223"/>
            <a:ext cx="1710225" cy="1710225"/>
          </a:xfrm>
          <a:prstGeom prst="ellipse">
            <a:avLst/>
          </a:prstGeom>
          <a:solidFill>
            <a:srgbClr val="F2F2F2"/>
          </a:solidFill>
          <a:ln>
            <a:noFill/>
          </a:ln>
        </p:spPr>
      </p:sp>
      <p:sp>
        <p:nvSpPr>
          <p:cNvPr id="32" name="Google Shape;32;p45"/>
          <p:cNvSpPr>
            <a:spLocks noGrp="1"/>
          </p:cNvSpPr>
          <p:nvPr>
            <p:ph type="pic" idx="3"/>
          </p:nvPr>
        </p:nvSpPr>
        <p:spPr>
          <a:xfrm>
            <a:off x="907013" y="1528223"/>
            <a:ext cx="1710225" cy="1710225"/>
          </a:xfrm>
          <a:prstGeom prst="ellipse">
            <a:avLst/>
          </a:prstGeom>
          <a:solidFill>
            <a:srgbClr val="F2F2F2"/>
          </a:solidFill>
          <a:ln>
            <a:noFill/>
          </a:ln>
        </p:spPr>
      </p:sp>
      <p:sp>
        <p:nvSpPr>
          <p:cNvPr id="33" name="Google Shape;33;p45"/>
          <p:cNvSpPr>
            <a:spLocks noGrp="1"/>
          </p:cNvSpPr>
          <p:nvPr>
            <p:ph type="pic" idx="4"/>
          </p:nvPr>
        </p:nvSpPr>
        <p:spPr>
          <a:xfrm>
            <a:off x="6526763" y="1528223"/>
            <a:ext cx="1710225" cy="1710225"/>
          </a:xfrm>
          <a:prstGeom prst="ellipse">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PPTMON slide">
  <p:cSld name="2_PPTMON slide">
    <p:spTree>
      <p:nvGrpSpPr>
        <p:cNvPr id="1" name="Shape 34"/>
        <p:cNvGrpSpPr/>
        <p:nvPr/>
      </p:nvGrpSpPr>
      <p:grpSpPr>
        <a:xfrm>
          <a:off x="0" y="0"/>
          <a:ext cx="0" cy="0"/>
          <a:chOff x="0" y="0"/>
          <a:chExt cx="0" cy="0"/>
        </a:xfrm>
      </p:grpSpPr>
      <p:pic>
        <p:nvPicPr>
          <p:cNvPr id="35" name="Google Shape;35;p46">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36" name="Google Shape;36;p46"/>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sng" strike="noStrike" cap="none">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Presentation template by</a:t>
            </a:r>
            <a:endParaRPr sz="800" b="0" i="0" u="none" strike="noStrike" cap="none">
              <a:solidFill>
                <a:schemeClr val="dk1"/>
              </a:solidFill>
              <a:latin typeface="Arial"/>
              <a:ea typeface="Arial"/>
              <a:cs typeface="Arial"/>
              <a:sym typeface="Arial"/>
            </a:endParaRPr>
          </a:p>
        </p:txBody>
      </p:sp>
      <p:pic>
        <p:nvPicPr>
          <p:cNvPr id="37" name="Google Shape;37;p46"/>
          <p:cNvPicPr preferRelativeResize="0"/>
          <p:nvPr/>
        </p:nvPicPr>
        <p:blipFill rotWithShape="1">
          <a:blip r:embed="rId4">
            <a:alphaModFix/>
          </a:blip>
          <a:srcRect r="50000"/>
          <a:stretch/>
        </p:blipFill>
        <p:spPr>
          <a:xfrm>
            <a:off x="8892480" y="4290043"/>
            <a:ext cx="251520" cy="503040"/>
          </a:xfrm>
          <a:prstGeom prst="rect">
            <a:avLst/>
          </a:prstGeom>
          <a:noFill/>
          <a:ln>
            <a:noFill/>
          </a:ln>
        </p:spPr>
      </p:pic>
      <p:pic>
        <p:nvPicPr>
          <p:cNvPr id="38" name="Google Shape;38;p46"/>
          <p:cNvPicPr preferRelativeResize="0"/>
          <p:nvPr/>
        </p:nvPicPr>
        <p:blipFill rotWithShape="1">
          <a:blip r:embed="rId5">
            <a:alphaModFix/>
          </a:blip>
          <a:srcRect/>
          <a:stretch/>
        </p:blipFill>
        <p:spPr>
          <a:xfrm rot="5400000">
            <a:off x="8242787" y="593925"/>
            <a:ext cx="661500" cy="189000"/>
          </a:xfrm>
          <a:prstGeom prst="rect">
            <a:avLst/>
          </a:prstGeom>
          <a:noFill/>
          <a:ln>
            <a:noFill/>
          </a:ln>
        </p:spPr>
      </p:pic>
      <p:pic>
        <p:nvPicPr>
          <p:cNvPr id="39" name="Google Shape;39;p46"/>
          <p:cNvPicPr preferRelativeResize="0"/>
          <p:nvPr/>
        </p:nvPicPr>
        <p:blipFill rotWithShape="1">
          <a:blip r:embed="rId6">
            <a:alphaModFix/>
          </a:blip>
          <a:srcRect/>
          <a:stretch/>
        </p:blipFill>
        <p:spPr>
          <a:xfrm>
            <a:off x="6672371" y="4145667"/>
            <a:ext cx="1995665" cy="997833"/>
          </a:xfrm>
          <a:prstGeom prst="rect">
            <a:avLst/>
          </a:prstGeom>
          <a:noFill/>
          <a:ln>
            <a:noFill/>
          </a:ln>
        </p:spPr>
      </p:pic>
      <p:pic>
        <p:nvPicPr>
          <p:cNvPr id="40" name="Google Shape;40;p46"/>
          <p:cNvPicPr preferRelativeResize="0"/>
          <p:nvPr/>
        </p:nvPicPr>
        <p:blipFill rotWithShape="1">
          <a:blip r:embed="rId7">
            <a:alphaModFix/>
          </a:blip>
          <a:srcRect/>
          <a:stretch/>
        </p:blipFill>
        <p:spPr>
          <a:xfrm>
            <a:off x="7885778" y="258592"/>
            <a:ext cx="365370" cy="198166"/>
          </a:xfrm>
          <a:prstGeom prst="rect">
            <a:avLst/>
          </a:prstGeom>
          <a:noFill/>
          <a:ln>
            <a:noFill/>
          </a:ln>
        </p:spPr>
      </p:pic>
      <p:pic>
        <p:nvPicPr>
          <p:cNvPr id="41" name="Google Shape;41;p46"/>
          <p:cNvPicPr preferRelativeResize="0"/>
          <p:nvPr/>
        </p:nvPicPr>
        <p:blipFill rotWithShape="1">
          <a:blip r:embed="rId8">
            <a:alphaModFix/>
          </a:blip>
          <a:srcRect/>
          <a:stretch/>
        </p:blipFill>
        <p:spPr>
          <a:xfrm>
            <a:off x="288975" y="290884"/>
            <a:ext cx="1231464" cy="135000"/>
          </a:xfrm>
          <a:prstGeom prst="rect">
            <a:avLst/>
          </a:prstGeom>
          <a:noFill/>
          <a:ln>
            <a:noFill/>
          </a:ln>
        </p:spPr>
      </p:pic>
      <p:pic>
        <p:nvPicPr>
          <p:cNvPr id="42" name="Google Shape;42;p46"/>
          <p:cNvPicPr preferRelativeResize="0"/>
          <p:nvPr/>
        </p:nvPicPr>
        <p:blipFill rotWithShape="1">
          <a:blip r:embed="rId9">
            <a:alphaModFix/>
          </a:blip>
          <a:srcRect/>
          <a:stretch/>
        </p:blipFill>
        <p:spPr>
          <a:xfrm>
            <a:off x="607707" y="532117"/>
            <a:ext cx="297000" cy="297000"/>
          </a:xfrm>
          <a:prstGeom prst="rect">
            <a:avLst/>
          </a:prstGeom>
          <a:noFill/>
          <a:ln>
            <a:noFill/>
          </a:ln>
        </p:spPr>
      </p:pic>
      <p:sp>
        <p:nvSpPr>
          <p:cNvPr id="43" name="Google Shape;43;p46"/>
          <p:cNvSpPr/>
          <p:nvPr/>
        </p:nvSpPr>
        <p:spPr>
          <a:xfrm rot="5400000" flipH="1">
            <a:off x="-254794" y="254794"/>
            <a:ext cx="1019175" cy="509588"/>
          </a:xfrm>
          <a:custGeom>
            <a:avLst/>
            <a:gdLst/>
            <a:ahLst/>
            <a:cxnLst/>
            <a:rect l="l" t="t" r="r" b="b"/>
            <a:pathLst>
              <a:path w="914400" h="457200" extrusionOk="0">
                <a:moveTo>
                  <a:pt x="457200" y="0"/>
                </a:moveTo>
                <a:cubicBezTo>
                  <a:pt x="709705" y="0"/>
                  <a:pt x="914400" y="204695"/>
                  <a:pt x="914400" y="457200"/>
                </a:cubicBezTo>
                <a:lnTo>
                  <a:pt x="685800" y="457200"/>
                </a:lnTo>
                <a:cubicBezTo>
                  <a:pt x="685800" y="330948"/>
                  <a:pt x="583452" y="228600"/>
                  <a:pt x="457200" y="228600"/>
                </a:cubicBezTo>
                <a:cubicBezTo>
                  <a:pt x="330948" y="228600"/>
                  <a:pt x="228600" y="330948"/>
                  <a:pt x="228600" y="457200"/>
                </a:cubicBezTo>
                <a:lnTo>
                  <a:pt x="0" y="457200"/>
                </a:lnTo>
                <a:cubicBezTo>
                  <a:pt x="0" y="204695"/>
                  <a:pt x="204695" y="0"/>
                  <a:pt x="457200" y="0"/>
                </a:cubicBezTo>
                <a:close/>
              </a:path>
            </a:pathLst>
          </a:custGeom>
          <a:solidFill>
            <a:srgbClr val="FFAC0B">
              <a:alpha val="11764"/>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4" name="Google Shape;44;p46"/>
          <p:cNvSpPr/>
          <p:nvPr/>
        </p:nvSpPr>
        <p:spPr>
          <a:xfrm>
            <a:off x="8464125" y="0"/>
            <a:ext cx="679875" cy="799552"/>
          </a:xfrm>
          <a:custGeom>
            <a:avLst/>
            <a:gdLst/>
            <a:ahLst/>
            <a:cxnLst/>
            <a:rect l="l" t="t" r="r" b="b"/>
            <a:pathLst>
              <a:path w="906500" h="1066070" extrusionOk="0">
                <a:moveTo>
                  <a:pt x="80145" y="0"/>
                </a:moveTo>
                <a:lnTo>
                  <a:pt x="906500" y="0"/>
                </a:lnTo>
                <a:lnTo>
                  <a:pt x="906500" y="1044940"/>
                </a:lnTo>
                <a:lnTo>
                  <a:pt x="886733" y="1051077"/>
                </a:lnTo>
                <a:cubicBezTo>
                  <a:pt x="838691" y="1060907"/>
                  <a:pt x="788948" y="1066070"/>
                  <a:pt x="738000" y="1066070"/>
                </a:cubicBezTo>
                <a:cubicBezTo>
                  <a:pt x="330414" y="1066070"/>
                  <a:pt x="0" y="735656"/>
                  <a:pt x="0" y="328070"/>
                </a:cubicBezTo>
                <a:cubicBezTo>
                  <a:pt x="0" y="226174"/>
                  <a:pt x="20651" y="129100"/>
                  <a:pt x="57996" y="40807"/>
                </a:cubicBezTo>
                <a:close/>
              </a:path>
            </a:pathLst>
          </a:custGeom>
          <a:solidFill>
            <a:srgbClr val="FFAC0B">
              <a:alpha val="11764"/>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45" name="Google Shape;45;p46"/>
          <p:cNvPicPr preferRelativeResize="0"/>
          <p:nvPr/>
        </p:nvPicPr>
        <p:blipFill rotWithShape="1">
          <a:blip r:embed="rId10">
            <a:alphaModFix/>
          </a:blip>
          <a:srcRect t="34991" r="28579"/>
          <a:stretch/>
        </p:blipFill>
        <p:spPr>
          <a:xfrm>
            <a:off x="8353310" y="0"/>
            <a:ext cx="790690" cy="716769"/>
          </a:xfrm>
          <a:prstGeom prst="rect">
            <a:avLst/>
          </a:prstGeom>
          <a:noFill/>
          <a:ln>
            <a:noFill/>
          </a:ln>
        </p:spPr>
      </p:pic>
      <p:pic>
        <p:nvPicPr>
          <p:cNvPr id="46" name="Google Shape;46;p46"/>
          <p:cNvPicPr preferRelativeResize="0"/>
          <p:nvPr/>
        </p:nvPicPr>
        <p:blipFill rotWithShape="1">
          <a:blip r:embed="rId6">
            <a:alphaModFix/>
          </a:blip>
          <a:srcRect l="50000"/>
          <a:stretch/>
        </p:blipFill>
        <p:spPr>
          <a:xfrm>
            <a:off x="0" y="4145667"/>
            <a:ext cx="997832" cy="997833"/>
          </a:xfrm>
          <a:prstGeom prst="rect">
            <a:avLst/>
          </a:prstGeom>
          <a:noFill/>
          <a:ln>
            <a:noFill/>
          </a:ln>
        </p:spPr>
      </p:pic>
      <p:sp>
        <p:nvSpPr>
          <p:cNvPr id="47" name="Google Shape;47;p46"/>
          <p:cNvSpPr/>
          <p:nvPr/>
        </p:nvSpPr>
        <p:spPr>
          <a:xfrm>
            <a:off x="498916" y="4281188"/>
            <a:ext cx="405791" cy="405791"/>
          </a:xfrm>
          <a:prstGeom prst="donut">
            <a:avLst>
              <a:gd name="adj" fmla="val 25000"/>
            </a:avLst>
          </a:prstGeom>
          <a:solidFill>
            <a:srgbClr val="FFAC0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PPTMON slide">
  <p:cSld name="1_PPTMON slide">
    <p:spTree>
      <p:nvGrpSpPr>
        <p:cNvPr id="1" name="Shape 48"/>
        <p:cNvGrpSpPr/>
        <p:nvPr/>
      </p:nvGrpSpPr>
      <p:grpSpPr>
        <a:xfrm>
          <a:off x="0" y="0"/>
          <a:ext cx="0" cy="0"/>
          <a:chOff x="0" y="0"/>
          <a:chExt cx="0" cy="0"/>
        </a:xfrm>
      </p:grpSpPr>
      <p:pic>
        <p:nvPicPr>
          <p:cNvPr id="49" name="Google Shape;49;p47">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50" name="Google Shape;50;p47"/>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sng" strike="noStrike" cap="none">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Presentation template by</a:t>
            </a:r>
            <a:endParaRPr sz="800" b="0" i="0" u="none" strike="noStrike" cap="none">
              <a:solidFill>
                <a:schemeClr val="dk1"/>
              </a:solidFill>
              <a:latin typeface="Arial"/>
              <a:ea typeface="Arial"/>
              <a:cs typeface="Arial"/>
              <a:sym typeface="Arial"/>
            </a:endParaRPr>
          </a:p>
        </p:txBody>
      </p:sp>
      <p:pic>
        <p:nvPicPr>
          <p:cNvPr id="51" name="Google Shape;51;p47"/>
          <p:cNvPicPr preferRelativeResize="0"/>
          <p:nvPr/>
        </p:nvPicPr>
        <p:blipFill rotWithShape="1">
          <a:blip r:embed="rId4">
            <a:alphaModFix/>
          </a:blip>
          <a:srcRect r="50000" b="50000"/>
          <a:stretch/>
        </p:blipFill>
        <p:spPr>
          <a:xfrm rot="5400000">
            <a:off x="0" y="4592220"/>
            <a:ext cx="551280" cy="551280"/>
          </a:xfrm>
          <a:prstGeom prst="rect">
            <a:avLst/>
          </a:prstGeom>
          <a:noFill/>
          <a:ln>
            <a:noFill/>
          </a:ln>
        </p:spPr>
      </p:pic>
      <p:pic>
        <p:nvPicPr>
          <p:cNvPr id="52" name="Google Shape;52;p47"/>
          <p:cNvPicPr preferRelativeResize="0"/>
          <p:nvPr/>
        </p:nvPicPr>
        <p:blipFill rotWithShape="1">
          <a:blip r:embed="rId5">
            <a:alphaModFix/>
          </a:blip>
          <a:srcRect/>
          <a:stretch/>
        </p:blipFill>
        <p:spPr>
          <a:xfrm>
            <a:off x="935516" y="4786063"/>
            <a:ext cx="1231464" cy="135000"/>
          </a:xfrm>
          <a:prstGeom prst="rect">
            <a:avLst/>
          </a:prstGeom>
          <a:noFill/>
          <a:ln>
            <a:noFill/>
          </a:ln>
        </p:spPr>
      </p:pic>
      <p:pic>
        <p:nvPicPr>
          <p:cNvPr id="53" name="Google Shape;53;p47"/>
          <p:cNvPicPr preferRelativeResize="0"/>
          <p:nvPr/>
        </p:nvPicPr>
        <p:blipFill rotWithShape="1">
          <a:blip r:embed="rId6">
            <a:alphaModFix/>
          </a:blip>
          <a:srcRect/>
          <a:stretch/>
        </p:blipFill>
        <p:spPr>
          <a:xfrm flipH="1">
            <a:off x="354725" y="251371"/>
            <a:ext cx="661500" cy="189000"/>
          </a:xfrm>
          <a:prstGeom prst="rect">
            <a:avLst/>
          </a:prstGeom>
          <a:noFill/>
          <a:ln>
            <a:noFill/>
          </a:ln>
        </p:spPr>
      </p:pic>
      <p:pic>
        <p:nvPicPr>
          <p:cNvPr id="54" name="Google Shape;54;p47"/>
          <p:cNvPicPr preferRelativeResize="0"/>
          <p:nvPr/>
        </p:nvPicPr>
        <p:blipFill rotWithShape="1">
          <a:blip r:embed="rId7">
            <a:alphaModFix/>
          </a:blip>
          <a:srcRect/>
          <a:stretch/>
        </p:blipFill>
        <p:spPr>
          <a:xfrm rot="5400000" flipH="1">
            <a:off x="-498917" y="498917"/>
            <a:ext cx="1995665" cy="997833"/>
          </a:xfrm>
          <a:prstGeom prst="rect">
            <a:avLst/>
          </a:prstGeom>
          <a:noFill/>
          <a:ln>
            <a:noFill/>
          </a:ln>
        </p:spPr>
      </p:pic>
      <p:pic>
        <p:nvPicPr>
          <p:cNvPr id="55" name="Google Shape;55;p47"/>
          <p:cNvPicPr preferRelativeResize="0"/>
          <p:nvPr/>
        </p:nvPicPr>
        <p:blipFill rotWithShape="1">
          <a:blip r:embed="rId8">
            <a:alphaModFix/>
          </a:blip>
          <a:srcRect/>
          <a:stretch/>
        </p:blipFill>
        <p:spPr>
          <a:xfrm flipH="1">
            <a:off x="8205221" y="65213"/>
            <a:ext cx="884353" cy="415856"/>
          </a:xfrm>
          <a:prstGeom prst="rect">
            <a:avLst/>
          </a:prstGeom>
          <a:noFill/>
          <a:ln>
            <a:noFill/>
          </a:ln>
        </p:spPr>
      </p:pic>
      <p:pic>
        <p:nvPicPr>
          <p:cNvPr id="56" name="Google Shape;56;p47"/>
          <p:cNvPicPr preferRelativeResize="0"/>
          <p:nvPr/>
        </p:nvPicPr>
        <p:blipFill rotWithShape="1">
          <a:blip r:embed="rId9">
            <a:alphaModFix/>
          </a:blip>
          <a:srcRect/>
          <a:stretch/>
        </p:blipFill>
        <p:spPr>
          <a:xfrm flipH="1">
            <a:off x="7908221" y="462141"/>
            <a:ext cx="297000" cy="297000"/>
          </a:xfrm>
          <a:prstGeom prst="rect">
            <a:avLst/>
          </a:prstGeom>
          <a:noFill/>
          <a:ln>
            <a:noFill/>
          </a:ln>
        </p:spPr>
      </p:pic>
      <p:pic>
        <p:nvPicPr>
          <p:cNvPr id="57" name="Google Shape;57;p47"/>
          <p:cNvPicPr preferRelativeResize="0"/>
          <p:nvPr/>
        </p:nvPicPr>
        <p:blipFill rotWithShape="1">
          <a:blip r:embed="rId10">
            <a:alphaModFix/>
          </a:blip>
          <a:srcRect/>
          <a:stretch/>
        </p:blipFill>
        <p:spPr>
          <a:xfrm flipH="1">
            <a:off x="8384630" y="4686979"/>
            <a:ext cx="365370" cy="198166"/>
          </a:xfrm>
          <a:prstGeom prst="rect">
            <a:avLst/>
          </a:prstGeom>
          <a:noFill/>
          <a:ln>
            <a:noFill/>
          </a:ln>
        </p:spPr>
      </p:pic>
      <p:sp>
        <p:nvSpPr>
          <p:cNvPr id="58" name="Google Shape;58;p47"/>
          <p:cNvSpPr/>
          <p:nvPr/>
        </p:nvSpPr>
        <p:spPr>
          <a:xfrm rot="-5400000" flipH="1">
            <a:off x="8379619" y="4379119"/>
            <a:ext cx="1019175" cy="509588"/>
          </a:xfrm>
          <a:custGeom>
            <a:avLst/>
            <a:gdLst/>
            <a:ahLst/>
            <a:cxnLst/>
            <a:rect l="l" t="t" r="r" b="b"/>
            <a:pathLst>
              <a:path w="914400" h="457200" extrusionOk="0">
                <a:moveTo>
                  <a:pt x="457200" y="0"/>
                </a:moveTo>
                <a:cubicBezTo>
                  <a:pt x="709705" y="0"/>
                  <a:pt x="914400" y="204695"/>
                  <a:pt x="914400" y="457200"/>
                </a:cubicBezTo>
                <a:lnTo>
                  <a:pt x="685800" y="457200"/>
                </a:lnTo>
                <a:cubicBezTo>
                  <a:pt x="685800" y="330948"/>
                  <a:pt x="583452" y="228600"/>
                  <a:pt x="457200" y="228600"/>
                </a:cubicBezTo>
                <a:cubicBezTo>
                  <a:pt x="330948" y="228600"/>
                  <a:pt x="228600" y="330948"/>
                  <a:pt x="228600" y="457200"/>
                </a:cubicBezTo>
                <a:lnTo>
                  <a:pt x="0" y="457200"/>
                </a:lnTo>
                <a:cubicBezTo>
                  <a:pt x="0" y="204695"/>
                  <a:pt x="204695" y="0"/>
                  <a:pt x="457200" y="0"/>
                </a:cubicBezTo>
                <a:close/>
              </a:path>
            </a:pathLst>
          </a:custGeom>
          <a:solidFill>
            <a:srgbClr val="FFAC0B">
              <a:alpha val="11764"/>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PTMON slide">
  <p:cSld name="PPTMON slide">
    <p:spTree>
      <p:nvGrpSpPr>
        <p:cNvPr id="1" name="Shape 59"/>
        <p:cNvGrpSpPr/>
        <p:nvPr/>
      </p:nvGrpSpPr>
      <p:grpSpPr>
        <a:xfrm>
          <a:off x="0" y="0"/>
          <a:ext cx="0" cy="0"/>
          <a:chOff x="0" y="0"/>
          <a:chExt cx="0" cy="0"/>
        </a:xfrm>
      </p:grpSpPr>
      <p:pic>
        <p:nvPicPr>
          <p:cNvPr id="60" name="Google Shape;60;p68">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61" name="Google Shape;61;p68"/>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sng" strike="noStrike" cap="none">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Presentation template by</a:t>
            </a:r>
            <a:endParaRPr sz="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4003A"/>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hyperlink" Target="https://attack.mitre.org/tactics/enterpris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securityweek.com/t-mobile-hack-involved-exposed-router-specialized-tools-and-brute-force-attacks"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attack.mitre.org/tactics/enterprise/" TargetMode="External"/><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23.jp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hyperlink" Target="https://attack.mitre.org/techniques/T1557/" TargetMode="External"/><Relationship Id="rId3" Type="http://schemas.openxmlformats.org/officeDocument/2006/relationships/image" Target="../media/image27.png"/><Relationship Id="rId7" Type="http://schemas.openxmlformats.org/officeDocument/2006/relationships/hyperlink" Target="https://attack.mitre.org/techniques/T1595/"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attack.mitre.org/techniques/T1499/" TargetMode="External"/><Relationship Id="rId5" Type="http://schemas.openxmlformats.org/officeDocument/2006/relationships/hyperlink" Target="https://attack.mitre.org/techniques/T1583/" TargetMode="External"/><Relationship Id="rId4" Type="http://schemas.openxmlformats.org/officeDocument/2006/relationships/hyperlink" Target="https://attack.mitre.org/techniques/T1498/"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attack.mitre.org/techniques/T1199/" TargetMode="External"/><Relationship Id="rId13" Type="http://schemas.openxmlformats.org/officeDocument/2006/relationships/hyperlink" Target="https://attack.mitre.org/techniques/T1134/" TargetMode="External"/><Relationship Id="rId3" Type="http://schemas.openxmlformats.org/officeDocument/2006/relationships/image" Target="../media/image28.jpg"/><Relationship Id="rId7" Type="http://schemas.openxmlformats.org/officeDocument/2006/relationships/hyperlink" Target="https://attack.mitre.org/techniques/T1190/" TargetMode="External"/><Relationship Id="rId12" Type="http://schemas.openxmlformats.org/officeDocument/2006/relationships/hyperlink" Target="https://attack.mitre.org/techniques/T1098/004/" TargetMode="External"/><Relationship Id="rId2" Type="http://schemas.openxmlformats.org/officeDocument/2006/relationships/notesSlide" Target="../notesSlides/notesSlide8.xml"/><Relationship Id="rId16" Type="http://schemas.openxmlformats.org/officeDocument/2006/relationships/hyperlink" Target="https://attack.mitre.org/techniques/T1499/" TargetMode="External"/><Relationship Id="rId1" Type="http://schemas.openxmlformats.org/officeDocument/2006/relationships/slideLayout" Target="../slideLayouts/slideLayout4.xml"/><Relationship Id="rId6" Type="http://schemas.openxmlformats.org/officeDocument/2006/relationships/hyperlink" Target="https://attack.mitre.org/tactics/TA0001/" TargetMode="External"/><Relationship Id="rId11" Type="http://schemas.openxmlformats.org/officeDocument/2006/relationships/hyperlink" Target="https://attack.mitre.org/tactics/TA0004/" TargetMode="External"/><Relationship Id="rId5" Type="http://schemas.openxmlformats.org/officeDocument/2006/relationships/hyperlink" Target="https://attack.mitre.org/techniques/T1110/004/" TargetMode="External"/><Relationship Id="rId15" Type="http://schemas.openxmlformats.org/officeDocument/2006/relationships/hyperlink" Target="https://attack.mitre.org/techniques/T1486/" TargetMode="External"/><Relationship Id="rId10" Type="http://schemas.openxmlformats.org/officeDocument/2006/relationships/hyperlink" Target="https://attack.mitre.org/tactics/TA0003/" TargetMode="External"/><Relationship Id="rId4" Type="http://schemas.openxmlformats.org/officeDocument/2006/relationships/hyperlink" Target="https://attack.mitre.org/tactics/TA0006/" TargetMode="External"/><Relationship Id="rId9" Type="http://schemas.openxmlformats.org/officeDocument/2006/relationships/hyperlink" Target="https://attack.mitre.org/techniques/T1133/" TargetMode="External"/><Relationship Id="rId14" Type="http://schemas.openxmlformats.org/officeDocument/2006/relationships/hyperlink" Target="https://attack.mitre.org/tactics/TA004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attack.mitre.org/techniques/T1563/" TargetMode="External"/><Relationship Id="rId3" Type="http://schemas.openxmlformats.org/officeDocument/2006/relationships/hyperlink" Target="https://bit.ly/3rrhicb" TargetMode="External"/><Relationship Id="rId7"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bit.ly/34Lgy9Y" TargetMode="External"/><Relationship Id="rId5" Type="http://schemas.openxmlformats.org/officeDocument/2006/relationships/hyperlink" Target="https://bit.ly/3KgUXGP" TargetMode="External"/><Relationship Id="rId4" Type="http://schemas.openxmlformats.org/officeDocument/2006/relationships/hyperlink" Target="https://bit.ly/3nwbSv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
          <p:cNvPicPr preferRelativeResize="0"/>
          <p:nvPr/>
        </p:nvPicPr>
        <p:blipFill rotWithShape="1">
          <a:blip r:embed="rId3">
            <a:alphaModFix/>
          </a:blip>
          <a:srcRect/>
          <a:stretch/>
        </p:blipFill>
        <p:spPr>
          <a:xfrm>
            <a:off x="4884450" y="456520"/>
            <a:ext cx="3792000" cy="2844000"/>
          </a:xfrm>
          <a:prstGeom prst="rect">
            <a:avLst/>
          </a:prstGeom>
          <a:noFill/>
          <a:ln>
            <a:noFill/>
          </a:ln>
        </p:spPr>
      </p:pic>
      <p:sp>
        <p:nvSpPr>
          <p:cNvPr id="67" name="Google Shape;67;p1"/>
          <p:cNvSpPr txBox="1"/>
          <p:nvPr/>
        </p:nvSpPr>
        <p:spPr>
          <a:xfrm>
            <a:off x="565101" y="1668125"/>
            <a:ext cx="4089900" cy="1731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a:solidFill>
                  <a:schemeClr val="lt1"/>
                </a:solidFill>
                <a:latin typeface="Oswald"/>
                <a:ea typeface="Oswald"/>
                <a:cs typeface="Oswald"/>
                <a:sym typeface="Oswald"/>
              </a:rPr>
              <a:t>Vulnerability Assessment</a:t>
            </a:r>
            <a:endParaRPr sz="5400" b="1" i="0" u="none" strike="noStrike" cap="none">
              <a:solidFill>
                <a:schemeClr val="lt1"/>
              </a:solidFill>
              <a:latin typeface="Oswald"/>
              <a:ea typeface="Oswald"/>
              <a:cs typeface="Oswald"/>
              <a:sym typeface="Oswald"/>
            </a:endParaRPr>
          </a:p>
        </p:txBody>
      </p:sp>
      <p:sp>
        <p:nvSpPr>
          <p:cNvPr id="68" name="Google Shape;68;p1"/>
          <p:cNvSpPr txBox="1"/>
          <p:nvPr/>
        </p:nvSpPr>
        <p:spPr>
          <a:xfrm>
            <a:off x="565095" y="3484126"/>
            <a:ext cx="6417596" cy="47105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2000" b="0" i="0" u="none" strike="noStrike" cap="none">
                <a:solidFill>
                  <a:schemeClr val="lt1"/>
                </a:solidFill>
                <a:latin typeface="Calibri"/>
                <a:ea typeface="Calibri"/>
                <a:cs typeface="Calibri"/>
                <a:sym typeface="Calibri"/>
              </a:rPr>
              <a:t>BetterBe - Transforming automotive leasing worldwide</a:t>
            </a:r>
            <a:endParaRPr sz="2000" b="0" i="0" u="none" strike="noStrike" cap="none">
              <a:solidFill>
                <a:schemeClr val="lt1"/>
              </a:solidFill>
              <a:latin typeface="Calibri"/>
              <a:ea typeface="Calibri"/>
              <a:cs typeface="Calibri"/>
              <a:sym typeface="Calibri"/>
            </a:endParaRPr>
          </a:p>
        </p:txBody>
      </p:sp>
      <p:sp>
        <p:nvSpPr>
          <p:cNvPr id="69" name="Google Shape;69;p1"/>
          <p:cNvSpPr txBox="1"/>
          <p:nvPr/>
        </p:nvSpPr>
        <p:spPr>
          <a:xfrm>
            <a:off x="565095" y="3882335"/>
            <a:ext cx="3444392" cy="27699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UT Team Group 2  /  01. 01. 2022</a:t>
            </a:r>
            <a:endParaRPr sz="1400" b="0" i="0" u="none" strike="noStrike" cap="none">
              <a:solidFill>
                <a:schemeClr val="lt1"/>
              </a:solidFill>
              <a:latin typeface="Calibri"/>
              <a:ea typeface="Calibri"/>
              <a:cs typeface="Calibri"/>
              <a:sym typeface="Calibri"/>
            </a:endParaRPr>
          </a:p>
        </p:txBody>
      </p:sp>
      <p:sp>
        <p:nvSpPr>
          <p:cNvPr id="70" name="Google Shape;70;p1"/>
          <p:cNvSpPr/>
          <p:nvPr/>
        </p:nvSpPr>
        <p:spPr>
          <a:xfrm>
            <a:off x="4371975" y="2784275"/>
            <a:ext cx="938213" cy="758353"/>
          </a:xfrm>
          <a:prstGeom prst="rect">
            <a:avLst/>
          </a:prstGeom>
          <a:gradFill>
            <a:gsLst>
              <a:gs pos="0">
                <a:srgbClr val="14003A">
                  <a:alpha val="0"/>
                </a:srgbClr>
              </a:gs>
              <a:gs pos="52999">
                <a:srgbClr val="14003A"/>
              </a:gs>
              <a:gs pos="100000">
                <a:srgbClr val="14003A"/>
              </a:gs>
            </a:gsLst>
            <a:lin ang="54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1" name="Google Shape;71;p1"/>
          <p:cNvSpPr/>
          <p:nvPr/>
        </p:nvSpPr>
        <p:spPr>
          <a:xfrm>
            <a:off x="5310188" y="2371725"/>
            <a:ext cx="981730" cy="1170904"/>
          </a:xfrm>
          <a:prstGeom prst="rect">
            <a:avLst/>
          </a:prstGeom>
          <a:gradFill>
            <a:gsLst>
              <a:gs pos="0">
                <a:srgbClr val="14003A">
                  <a:alpha val="0"/>
                </a:srgbClr>
              </a:gs>
              <a:gs pos="52999">
                <a:srgbClr val="14003A"/>
              </a:gs>
              <a:gs pos="100000">
                <a:srgbClr val="14003A"/>
              </a:gs>
            </a:gsLst>
            <a:lin ang="54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2" name="Google Shape;72;p1"/>
          <p:cNvSpPr/>
          <p:nvPr/>
        </p:nvSpPr>
        <p:spPr>
          <a:xfrm>
            <a:off x="6291917" y="2648971"/>
            <a:ext cx="998280" cy="893657"/>
          </a:xfrm>
          <a:prstGeom prst="rect">
            <a:avLst/>
          </a:prstGeom>
          <a:gradFill>
            <a:gsLst>
              <a:gs pos="0">
                <a:srgbClr val="14003A">
                  <a:alpha val="0"/>
                </a:srgbClr>
              </a:gs>
              <a:gs pos="52999">
                <a:srgbClr val="14003A"/>
              </a:gs>
              <a:gs pos="100000">
                <a:srgbClr val="14003A"/>
              </a:gs>
            </a:gsLst>
            <a:lin ang="54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3" name="Google Shape;73;p1"/>
          <p:cNvSpPr/>
          <p:nvPr/>
        </p:nvSpPr>
        <p:spPr>
          <a:xfrm>
            <a:off x="7290196" y="2371725"/>
            <a:ext cx="975122" cy="1170904"/>
          </a:xfrm>
          <a:prstGeom prst="rect">
            <a:avLst/>
          </a:prstGeom>
          <a:gradFill>
            <a:gsLst>
              <a:gs pos="0">
                <a:srgbClr val="14003A">
                  <a:alpha val="0"/>
                </a:srgbClr>
              </a:gs>
              <a:gs pos="52999">
                <a:srgbClr val="14003A"/>
              </a:gs>
              <a:gs pos="100000">
                <a:srgbClr val="14003A"/>
              </a:gs>
            </a:gsLst>
            <a:lin ang="54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4" name="Google Shape;74;p1"/>
          <p:cNvSpPr/>
          <p:nvPr/>
        </p:nvSpPr>
        <p:spPr>
          <a:xfrm>
            <a:off x="8265318" y="2876551"/>
            <a:ext cx="878681" cy="666078"/>
          </a:xfrm>
          <a:prstGeom prst="rect">
            <a:avLst/>
          </a:prstGeom>
          <a:gradFill>
            <a:gsLst>
              <a:gs pos="0">
                <a:srgbClr val="14003A">
                  <a:alpha val="0"/>
                </a:srgbClr>
              </a:gs>
              <a:gs pos="52999">
                <a:srgbClr val="14003A"/>
              </a:gs>
              <a:gs pos="100000">
                <a:srgbClr val="14003A"/>
              </a:gs>
            </a:gsLst>
            <a:lin ang="54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75" name="Google Shape;75;p1"/>
          <p:cNvGrpSpPr/>
          <p:nvPr/>
        </p:nvGrpSpPr>
        <p:grpSpPr>
          <a:xfrm>
            <a:off x="3802881" y="2531607"/>
            <a:ext cx="1217815" cy="1185344"/>
            <a:chOff x="5070508" y="3375476"/>
            <a:chExt cx="1623753" cy="1580459"/>
          </a:xfrm>
        </p:grpSpPr>
        <p:sp>
          <p:nvSpPr>
            <p:cNvPr id="76" name="Google Shape;76;p1"/>
            <p:cNvSpPr/>
            <p:nvPr/>
          </p:nvSpPr>
          <p:spPr>
            <a:xfrm>
              <a:off x="5218261" y="3479935"/>
              <a:ext cx="1476000" cy="1476000"/>
            </a:xfrm>
            <a:prstGeom prst="ellipse">
              <a:avLst/>
            </a:prstGeom>
            <a:solidFill>
              <a:srgbClr val="FFAC0B">
                <a:alpha val="11764"/>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77" name="Google Shape;77;p1"/>
            <p:cNvPicPr preferRelativeResize="0"/>
            <p:nvPr/>
          </p:nvPicPr>
          <p:blipFill rotWithShape="1">
            <a:blip r:embed="rId4">
              <a:alphaModFix/>
            </a:blip>
            <a:srcRect/>
            <a:stretch/>
          </p:blipFill>
          <p:spPr>
            <a:xfrm>
              <a:off x="5070508" y="3375476"/>
              <a:ext cx="1476131" cy="1470081"/>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2"/>
          <p:cNvSpPr txBox="1"/>
          <p:nvPr/>
        </p:nvSpPr>
        <p:spPr>
          <a:xfrm>
            <a:off x="1079783" y="497647"/>
            <a:ext cx="6146677" cy="43858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Hackers on MITRE ATT&amp;CK Matrix</a:t>
            </a:r>
            <a:endParaRPr sz="2000" b="0" i="0" u="none" strike="noStrike" cap="none">
              <a:solidFill>
                <a:schemeClr val="lt1"/>
              </a:solidFill>
              <a:latin typeface="Oswald"/>
              <a:ea typeface="Oswald"/>
              <a:cs typeface="Oswald"/>
              <a:sym typeface="Oswald"/>
            </a:endParaRPr>
          </a:p>
        </p:txBody>
      </p:sp>
      <p:sp>
        <p:nvSpPr>
          <p:cNvPr id="317" name="Google Shape;317;p12"/>
          <p:cNvSpPr/>
          <p:nvPr/>
        </p:nvSpPr>
        <p:spPr>
          <a:xfrm>
            <a:off x="1158478" y="243065"/>
            <a:ext cx="1170000" cy="216000"/>
          </a:xfrm>
          <a:prstGeom prst="homePlate">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Executive Summary</a:t>
            </a:r>
            <a:endParaRPr sz="1400" b="0" i="0" u="none" strike="noStrike" cap="none">
              <a:solidFill>
                <a:srgbClr val="000000"/>
              </a:solidFill>
              <a:latin typeface="Arial"/>
              <a:ea typeface="Arial"/>
              <a:cs typeface="Arial"/>
              <a:sym typeface="Arial"/>
            </a:endParaRPr>
          </a:p>
        </p:txBody>
      </p:sp>
      <p:sp>
        <p:nvSpPr>
          <p:cNvPr id="318" name="Google Shape;318;p12"/>
          <p:cNvSpPr/>
          <p:nvPr/>
        </p:nvSpPr>
        <p:spPr>
          <a:xfrm>
            <a:off x="2263915"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p:txBody>
      </p:sp>
      <p:sp>
        <p:nvSpPr>
          <p:cNvPr id="319" name="Google Shape;319;p12"/>
          <p:cNvSpPr/>
          <p:nvPr/>
        </p:nvSpPr>
        <p:spPr>
          <a:xfrm>
            <a:off x="3369352"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Hacker Profiling</a:t>
            </a:r>
            <a:endParaRPr sz="1400" b="0" i="0" u="none" strike="noStrike" cap="none">
              <a:solidFill>
                <a:srgbClr val="000000"/>
              </a:solidFill>
              <a:latin typeface="Arial"/>
              <a:ea typeface="Arial"/>
              <a:cs typeface="Arial"/>
              <a:sym typeface="Arial"/>
            </a:endParaRPr>
          </a:p>
        </p:txBody>
      </p:sp>
      <p:sp>
        <p:nvSpPr>
          <p:cNvPr id="320" name="Google Shape;320;p12"/>
          <p:cNvSpPr/>
          <p:nvPr/>
        </p:nvSpPr>
        <p:spPr>
          <a:xfrm>
            <a:off x="4474789" y="243066"/>
            <a:ext cx="1170000" cy="216061"/>
          </a:xfrm>
          <a:prstGeom prst="chevron">
            <a:avLst>
              <a:gd name="adj" fmla="val 50000"/>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MITRE ATT&amp;CK Matrix</a:t>
            </a:r>
            <a:endParaRPr sz="1400" b="0" i="0" u="none" strike="noStrike" cap="none">
              <a:solidFill>
                <a:srgbClr val="000000"/>
              </a:solidFill>
              <a:latin typeface="Arial"/>
              <a:ea typeface="Arial"/>
              <a:cs typeface="Arial"/>
              <a:sym typeface="Arial"/>
            </a:endParaRPr>
          </a:p>
        </p:txBody>
      </p:sp>
      <p:sp>
        <p:nvSpPr>
          <p:cNvPr id="321" name="Google Shape;321;p12"/>
          <p:cNvSpPr/>
          <p:nvPr/>
        </p:nvSpPr>
        <p:spPr>
          <a:xfrm>
            <a:off x="5580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Attack Tree +</a:t>
            </a:r>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Network Topology</a:t>
            </a:r>
            <a:endParaRPr sz="800" b="0" i="0" u="none" strike="noStrike" cap="none">
              <a:solidFill>
                <a:srgbClr val="000000"/>
              </a:solidFill>
              <a:latin typeface="Arial"/>
              <a:ea typeface="Arial"/>
              <a:cs typeface="Arial"/>
              <a:sym typeface="Arial"/>
            </a:endParaRPr>
          </a:p>
        </p:txBody>
      </p:sp>
      <p:sp>
        <p:nvSpPr>
          <p:cNvPr id="322" name="Google Shape;322;p12"/>
          <p:cNvSpPr/>
          <p:nvPr/>
        </p:nvSpPr>
        <p:spPr>
          <a:xfrm>
            <a:off x="6696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p:txBody>
      </p:sp>
      <p:sp>
        <p:nvSpPr>
          <p:cNvPr id="323" name="Google Shape;323;p12"/>
          <p:cNvSpPr txBox="1"/>
          <p:nvPr/>
        </p:nvSpPr>
        <p:spPr>
          <a:xfrm>
            <a:off x="833377" y="4602866"/>
            <a:ext cx="6859929"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https://attack.mitre.org/tactics/enterprise/</a:t>
            </a:r>
            <a:r>
              <a:rPr lang="en-US" sz="5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grpSp>
        <p:nvGrpSpPr>
          <p:cNvPr id="324" name="Google Shape;324;p12"/>
          <p:cNvGrpSpPr/>
          <p:nvPr/>
        </p:nvGrpSpPr>
        <p:grpSpPr>
          <a:xfrm>
            <a:off x="1612633" y="4053855"/>
            <a:ext cx="6034151" cy="482694"/>
            <a:chOff x="1207140" y="3984786"/>
            <a:chExt cx="6034151" cy="482694"/>
          </a:xfrm>
        </p:grpSpPr>
        <p:sp>
          <p:nvSpPr>
            <p:cNvPr id="325" name="Google Shape;325;p12"/>
            <p:cNvSpPr/>
            <p:nvPr/>
          </p:nvSpPr>
          <p:spPr>
            <a:xfrm>
              <a:off x="1207140" y="4000176"/>
              <a:ext cx="371819" cy="169277"/>
            </a:xfrm>
            <a:prstGeom prst="roundRect">
              <a:avLst>
                <a:gd name="adj" fmla="val 16667"/>
              </a:avLst>
            </a:prstGeom>
            <a:solidFill>
              <a:srgbClr val="7FBC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p:txBody>
        </p:sp>
        <p:sp>
          <p:nvSpPr>
            <p:cNvPr id="326" name="Google Shape;326;p12"/>
            <p:cNvSpPr txBox="1"/>
            <p:nvPr/>
          </p:nvSpPr>
          <p:spPr>
            <a:xfrm>
              <a:off x="1578959" y="3984786"/>
              <a:ext cx="23535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MITRE attack technique deployed by novice</a:t>
              </a:r>
              <a:endParaRPr sz="1400" b="0" i="0" u="none" strike="noStrike" cap="none">
                <a:solidFill>
                  <a:srgbClr val="000000"/>
                </a:solidFill>
                <a:latin typeface="Arial"/>
                <a:ea typeface="Arial"/>
                <a:cs typeface="Arial"/>
                <a:sym typeface="Arial"/>
              </a:endParaRPr>
            </a:p>
          </p:txBody>
        </p:sp>
        <p:sp>
          <p:nvSpPr>
            <p:cNvPr id="327" name="Google Shape;327;p12"/>
            <p:cNvSpPr/>
            <p:nvPr/>
          </p:nvSpPr>
          <p:spPr>
            <a:xfrm>
              <a:off x="1207140" y="4252934"/>
              <a:ext cx="371819" cy="169277"/>
            </a:xfrm>
            <a:prstGeom prst="roundRect">
              <a:avLst>
                <a:gd name="adj" fmla="val 16667"/>
              </a:avLst>
            </a:prstGeom>
            <a:solidFill>
              <a:srgbClr val="31A8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p:txBody>
        </p:sp>
        <p:sp>
          <p:nvSpPr>
            <p:cNvPr id="328" name="Google Shape;328;p12"/>
            <p:cNvSpPr txBox="1"/>
            <p:nvPr/>
          </p:nvSpPr>
          <p:spPr>
            <a:xfrm>
              <a:off x="1578959" y="4237544"/>
              <a:ext cx="236635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MITRE attack technique deployed by cyber criminals</a:t>
              </a:r>
              <a:endParaRPr sz="1400" b="0" i="0" u="none" strike="noStrike" cap="none">
                <a:solidFill>
                  <a:srgbClr val="000000"/>
                </a:solidFill>
                <a:latin typeface="Arial"/>
                <a:ea typeface="Arial"/>
                <a:cs typeface="Arial"/>
                <a:sym typeface="Arial"/>
              </a:endParaRPr>
            </a:p>
          </p:txBody>
        </p:sp>
        <p:sp>
          <p:nvSpPr>
            <p:cNvPr id="329" name="Google Shape;329;p12"/>
            <p:cNvSpPr/>
            <p:nvPr/>
          </p:nvSpPr>
          <p:spPr>
            <a:xfrm>
              <a:off x="3961304" y="4016624"/>
              <a:ext cx="371819" cy="169277"/>
            </a:xfrm>
            <a:prstGeom prst="roundRect">
              <a:avLst>
                <a:gd name="adj" fmla="val 16667"/>
              </a:avLst>
            </a:prstGeom>
            <a:solidFill>
              <a:srgbClr val="FDB8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p:txBody>
        </p:sp>
        <p:sp>
          <p:nvSpPr>
            <p:cNvPr id="330" name="Google Shape;330;p12"/>
            <p:cNvSpPr txBox="1"/>
            <p:nvPr/>
          </p:nvSpPr>
          <p:spPr>
            <a:xfrm>
              <a:off x="4333123" y="3999278"/>
              <a:ext cx="2685351"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MITRE attack technique deployed by cyber crime syndicates</a:t>
              </a:r>
              <a:endParaRPr sz="1400" b="0" i="0" u="none" strike="noStrike" cap="none">
                <a:solidFill>
                  <a:srgbClr val="000000"/>
                </a:solidFill>
                <a:latin typeface="Arial"/>
                <a:ea typeface="Arial"/>
                <a:cs typeface="Arial"/>
                <a:sym typeface="Arial"/>
              </a:endParaRPr>
            </a:p>
          </p:txBody>
        </p:sp>
        <p:sp>
          <p:nvSpPr>
            <p:cNvPr id="331" name="Google Shape;331;p12"/>
            <p:cNvSpPr/>
            <p:nvPr/>
          </p:nvSpPr>
          <p:spPr>
            <a:xfrm>
              <a:off x="3961304" y="4269382"/>
              <a:ext cx="371819" cy="169277"/>
            </a:xfrm>
            <a:prstGeom prst="roundRect">
              <a:avLst>
                <a:gd name="adj" fmla="val 16667"/>
              </a:avLst>
            </a:prstGeom>
            <a:solidFill>
              <a:srgbClr val="EC57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p:txBody>
        </p:sp>
        <p:sp>
          <p:nvSpPr>
            <p:cNvPr id="332" name="Google Shape;332;p12"/>
            <p:cNvSpPr txBox="1"/>
            <p:nvPr/>
          </p:nvSpPr>
          <p:spPr>
            <a:xfrm>
              <a:off x="4333123" y="4252036"/>
              <a:ext cx="2908168"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MITRE attack technique deployed by more than one hacker types</a:t>
              </a:r>
              <a:endParaRPr sz="1400" b="0" i="0" u="none" strike="noStrike" cap="none">
                <a:solidFill>
                  <a:srgbClr val="000000"/>
                </a:solidFill>
                <a:latin typeface="Arial"/>
                <a:ea typeface="Arial"/>
                <a:cs typeface="Arial"/>
                <a:sym typeface="Arial"/>
              </a:endParaRPr>
            </a:p>
          </p:txBody>
        </p:sp>
      </p:grpSp>
      <p:grpSp>
        <p:nvGrpSpPr>
          <p:cNvPr id="333" name="Google Shape;333;p12"/>
          <p:cNvGrpSpPr/>
          <p:nvPr/>
        </p:nvGrpSpPr>
        <p:grpSpPr>
          <a:xfrm>
            <a:off x="723626" y="1128964"/>
            <a:ext cx="7894101" cy="2705047"/>
            <a:chOff x="723626" y="1128964"/>
            <a:chExt cx="7894101" cy="2705047"/>
          </a:xfrm>
        </p:grpSpPr>
        <p:sp>
          <p:nvSpPr>
            <p:cNvPr id="334" name="Google Shape;334;p12"/>
            <p:cNvSpPr/>
            <p:nvPr/>
          </p:nvSpPr>
          <p:spPr>
            <a:xfrm>
              <a:off x="780722" y="1615568"/>
              <a:ext cx="804280" cy="478808"/>
            </a:xfrm>
            <a:prstGeom prst="roundRect">
              <a:avLst>
                <a:gd name="adj" fmla="val 16667"/>
              </a:avLst>
            </a:prstGeom>
            <a:solidFill>
              <a:srgbClr val="7FBC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Active scanning</a:t>
              </a:r>
              <a:endParaRPr sz="900" b="0" i="0" u="none" strike="noStrike" cap="none">
                <a:solidFill>
                  <a:srgbClr val="000000"/>
                </a:solidFill>
                <a:latin typeface="Calibri"/>
                <a:ea typeface="Calibri"/>
                <a:cs typeface="Calibri"/>
                <a:sym typeface="Calibri"/>
              </a:endParaRPr>
            </a:p>
          </p:txBody>
        </p:sp>
        <p:sp>
          <p:nvSpPr>
            <p:cNvPr id="335" name="Google Shape;335;p12"/>
            <p:cNvSpPr/>
            <p:nvPr/>
          </p:nvSpPr>
          <p:spPr>
            <a:xfrm>
              <a:off x="1650008" y="1615568"/>
              <a:ext cx="804280" cy="478808"/>
            </a:xfrm>
            <a:prstGeom prst="roundRect">
              <a:avLst>
                <a:gd name="adj" fmla="val 16667"/>
              </a:avLst>
            </a:prstGeom>
            <a:solidFill>
              <a:srgbClr val="7FBC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Acquire infra-</a:t>
              </a:r>
              <a:endParaRPr sz="9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structure</a:t>
              </a:r>
              <a:endParaRPr sz="900" b="0" i="0" u="none" strike="noStrike" cap="none">
                <a:solidFill>
                  <a:srgbClr val="000000"/>
                </a:solidFill>
                <a:latin typeface="Calibri"/>
                <a:ea typeface="Calibri"/>
                <a:cs typeface="Calibri"/>
                <a:sym typeface="Calibri"/>
              </a:endParaRPr>
            </a:p>
          </p:txBody>
        </p:sp>
        <p:sp>
          <p:nvSpPr>
            <p:cNvPr id="336" name="Google Shape;336;p12"/>
            <p:cNvSpPr/>
            <p:nvPr/>
          </p:nvSpPr>
          <p:spPr>
            <a:xfrm>
              <a:off x="2525927" y="1627829"/>
              <a:ext cx="804280" cy="478808"/>
            </a:xfrm>
            <a:prstGeom prst="roundRect">
              <a:avLst>
                <a:gd name="adj" fmla="val 16667"/>
              </a:avLst>
            </a:prstGeom>
            <a:solidFill>
              <a:srgbClr val="FDB8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Phishing</a:t>
              </a:r>
              <a:endParaRPr sz="900" b="0" i="0" u="none" strike="noStrike" cap="none">
                <a:solidFill>
                  <a:srgbClr val="000000"/>
                </a:solidFill>
                <a:latin typeface="Calibri"/>
                <a:ea typeface="Calibri"/>
                <a:cs typeface="Calibri"/>
                <a:sym typeface="Calibri"/>
              </a:endParaRPr>
            </a:p>
          </p:txBody>
        </p:sp>
        <p:sp>
          <p:nvSpPr>
            <p:cNvPr id="337" name="Google Shape;337;p12"/>
            <p:cNvSpPr/>
            <p:nvPr/>
          </p:nvSpPr>
          <p:spPr>
            <a:xfrm>
              <a:off x="2525717" y="2216302"/>
              <a:ext cx="804280" cy="478808"/>
            </a:xfrm>
            <a:prstGeom prst="roundRect">
              <a:avLst>
                <a:gd name="adj" fmla="val 16667"/>
              </a:avLst>
            </a:prstGeom>
            <a:solidFill>
              <a:srgbClr val="31A8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Exploit public-facing application</a:t>
              </a:r>
              <a:endParaRPr sz="800" b="0" i="0" u="none" strike="noStrike" cap="none">
                <a:solidFill>
                  <a:srgbClr val="000000"/>
                </a:solidFill>
                <a:latin typeface="Calibri"/>
                <a:ea typeface="Calibri"/>
                <a:cs typeface="Calibri"/>
                <a:sym typeface="Calibri"/>
              </a:endParaRPr>
            </a:p>
          </p:txBody>
        </p:sp>
        <p:sp>
          <p:nvSpPr>
            <p:cNvPr id="338" name="Google Shape;338;p12"/>
            <p:cNvSpPr/>
            <p:nvPr/>
          </p:nvSpPr>
          <p:spPr>
            <a:xfrm>
              <a:off x="2525717" y="2778096"/>
              <a:ext cx="804280" cy="478808"/>
            </a:xfrm>
            <a:prstGeom prst="roundRect">
              <a:avLst>
                <a:gd name="adj" fmla="val 16667"/>
              </a:avLst>
            </a:prstGeom>
            <a:solidFill>
              <a:srgbClr val="31A8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Trusted relations</a:t>
              </a:r>
              <a:endParaRPr sz="900" b="0" i="0" u="none" strike="noStrike" cap="none">
                <a:solidFill>
                  <a:srgbClr val="000000"/>
                </a:solidFill>
                <a:latin typeface="Calibri"/>
                <a:ea typeface="Calibri"/>
                <a:cs typeface="Calibri"/>
                <a:sym typeface="Calibri"/>
              </a:endParaRPr>
            </a:p>
          </p:txBody>
        </p:sp>
        <p:sp>
          <p:nvSpPr>
            <p:cNvPr id="339" name="Google Shape;339;p12"/>
            <p:cNvSpPr/>
            <p:nvPr/>
          </p:nvSpPr>
          <p:spPr>
            <a:xfrm>
              <a:off x="2525336" y="3355203"/>
              <a:ext cx="804280" cy="478808"/>
            </a:xfrm>
            <a:prstGeom prst="roundRect">
              <a:avLst>
                <a:gd name="adj" fmla="val 16667"/>
              </a:avLst>
            </a:prstGeom>
            <a:solidFill>
              <a:srgbClr val="31A8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External remote services</a:t>
              </a:r>
              <a:endParaRPr sz="900" b="0" i="0" u="none" strike="noStrike" cap="none">
                <a:solidFill>
                  <a:srgbClr val="000000"/>
                </a:solidFill>
                <a:latin typeface="Calibri"/>
                <a:ea typeface="Calibri"/>
                <a:cs typeface="Calibri"/>
                <a:sym typeface="Calibri"/>
              </a:endParaRPr>
            </a:p>
          </p:txBody>
        </p:sp>
        <p:sp>
          <p:nvSpPr>
            <p:cNvPr id="340" name="Google Shape;340;p12"/>
            <p:cNvSpPr/>
            <p:nvPr/>
          </p:nvSpPr>
          <p:spPr>
            <a:xfrm>
              <a:off x="3395594" y="1627829"/>
              <a:ext cx="804280" cy="478808"/>
            </a:xfrm>
            <a:prstGeom prst="roundRect">
              <a:avLst>
                <a:gd name="adj" fmla="val 16667"/>
              </a:avLst>
            </a:prstGeom>
            <a:solidFill>
              <a:srgbClr val="31A8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SSH authorized keys</a:t>
              </a:r>
              <a:endParaRPr sz="900" b="0" i="0" u="none" strike="noStrike" cap="none">
                <a:solidFill>
                  <a:srgbClr val="000000"/>
                </a:solidFill>
                <a:latin typeface="Calibri"/>
                <a:ea typeface="Calibri"/>
                <a:cs typeface="Calibri"/>
                <a:sym typeface="Calibri"/>
              </a:endParaRPr>
            </a:p>
          </p:txBody>
        </p:sp>
        <p:sp>
          <p:nvSpPr>
            <p:cNvPr id="341" name="Google Shape;341;p12"/>
            <p:cNvSpPr/>
            <p:nvPr/>
          </p:nvSpPr>
          <p:spPr>
            <a:xfrm>
              <a:off x="4275992" y="1627829"/>
              <a:ext cx="804280" cy="478808"/>
            </a:xfrm>
            <a:prstGeom prst="roundRect">
              <a:avLst>
                <a:gd name="adj" fmla="val 16667"/>
              </a:avLst>
            </a:prstGeom>
            <a:solidFill>
              <a:srgbClr val="31A8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Access token manipulation</a:t>
              </a:r>
              <a:endParaRPr sz="800" b="0" i="0" u="none" strike="noStrike" cap="none">
                <a:solidFill>
                  <a:srgbClr val="000000"/>
                </a:solidFill>
                <a:latin typeface="Calibri"/>
                <a:ea typeface="Calibri"/>
                <a:cs typeface="Calibri"/>
                <a:sym typeface="Calibri"/>
              </a:endParaRPr>
            </a:p>
          </p:txBody>
        </p:sp>
        <p:sp>
          <p:nvSpPr>
            <p:cNvPr id="342" name="Google Shape;342;p12"/>
            <p:cNvSpPr/>
            <p:nvPr/>
          </p:nvSpPr>
          <p:spPr>
            <a:xfrm>
              <a:off x="5158352" y="1627829"/>
              <a:ext cx="804280" cy="478808"/>
            </a:xfrm>
            <a:prstGeom prst="roundRect">
              <a:avLst>
                <a:gd name="adj" fmla="val 16667"/>
              </a:avLst>
            </a:prstGeom>
            <a:solidFill>
              <a:srgbClr val="31A8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Credential stuffing</a:t>
              </a:r>
              <a:endParaRPr sz="900" b="0" i="0" u="none" strike="noStrike" cap="none">
                <a:solidFill>
                  <a:srgbClr val="000000"/>
                </a:solidFill>
                <a:latin typeface="Calibri"/>
                <a:ea typeface="Calibri"/>
                <a:cs typeface="Calibri"/>
                <a:sym typeface="Calibri"/>
              </a:endParaRPr>
            </a:p>
          </p:txBody>
        </p:sp>
        <p:sp>
          <p:nvSpPr>
            <p:cNvPr id="343" name="Google Shape;343;p12"/>
            <p:cNvSpPr/>
            <p:nvPr/>
          </p:nvSpPr>
          <p:spPr>
            <a:xfrm>
              <a:off x="6026648" y="1627829"/>
              <a:ext cx="804280" cy="478808"/>
            </a:xfrm>
            <a:prstGeom prst="roundRect">
              <a:avLst>
                <a:gd name="adj" fmla="val 16667"/>
              </a:avLst>
            </a:prstGeom>
            <a:solidFill>
              <a:srgbClr val="FDB8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Remote service session hijacking</a:t>
              </a:r>
              <a:endParaRPr sz="800" b="0" i="0" u="none" strike="noStrike" cap="none">
                <a:solidFill>
                  <a:srgbClr val="000000"/>
                </a:solidFill>
                <a:latin typeface="Calibri"/>
                <a:ea typeface="Calibri"/>
                <a:cs typeface="Calibri"/>
                <a:sym typeface="Calibri"/>
              </a:endParaRPr>
            </a:p>
          </p:txBody>
        </p:sp>
        <p:sp>
          <p:nvSpPr>
            <p:cNvPr id="344" name="Google Shape;344;p12"/>
            <p:cNvSpPr/>
            <p:nvPr/>
          </p:nvSpPr>
          <p:spPr>
            <a:xfrm>
              <a:off x="6897982" y="1627829"/>
              <a:ext cx="804280" cy="478808"/>
            </a:xfrm>
            <a:prstGeom prst="roundRect">
              <a:avLst>
                <a:gd name="adj" fmla="val 16667"/>
              </a:avLst>
            </a:prstGeom>
            <a:solidFill>
              <a:srgbClr val="31A8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Adversary-</a:t>
              </a:r>
              <a:endParaRPr sz="9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in-the-</a:t>
              </a:r>
              <a:endParaRPr sz="9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middle</a:t>
              </a:r>
              <a:endParaRPr sz="900" b="0" i="0" u="none" strike="noStrike" cap="none">
                <a:solidFill>
                  <a:srgbClr val="000000"/>
                </a:solidFill>
                <a:latin typeface="Calibri"/>
                <a:ea typeface="Calibri"/>
                <a:cs typeface="Calibri"/>
                <a:sym typeface="Calibri"/>
              </a:endParaRPr>
            </a:p>
          </p:txBody>
        </p:sp>
        <p:sp>
          <p:nvSpPr>
            <p:cNvPr id="345" name="Google Shape;345;p12"/>
            <p:cNvSpPr/>
            <p:nvPr/>
          </p:nvSpPr>
          <p:spPr>
            <a:xfrm>
              <a:off x="7769316" y="1627829"/>
              <a:ext cx="804280" cy="478808"/>
            </a:xfrm>
            <a:prstGeom prst="roundRect">
              <a:avLst>
                <a:gd name="adj" fmla="val 16667"/>
              </a:avLst>
            </a:prstGeom>
            <a:solidFill>
              <a:srgbClr val="EC57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Endpoint denial-of-</a:t>
              </a:r>
              <a:endParaRPr sz="9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service</a:t>
              </a:r>
              <a:endParaRPr sz="900" b="0" i="0" u="none" strike="noStrike" cap="none">
                <a:solidFill>
                  <a:srgbClr val="000000"/>
                </a:solidFill>
                <a:latin typeface="Calibri"/>
                <a:ea typeface="Calibri"/>
                <a:cs typeface="Calibri"/>
                <a:sym typeface="Calibri"/>
              </a:endParaRPr>
            </a:p>
          </p:txBody>
        </p:sp>
        <p:sp>
          <p:nvSpPr>
            <p:cNvPr id="346" name="Google Shape;346;p12"/>
            <p:cNvSpPr/>
            <p:nvPr/>
          </p:nvSpPr>
          <p:spPr>
            <a:xfrm>
              <a:off x="7769316" y="2216302"/>
              <a:ext cx="804280" cy="478808"/>
            </a:xfrm>
            <a:prstGeom prst="roundRect">
              <a:avLst>
                <a:gd name="adj" fmla="val 16667"/>
              </a:avLst>
            </a:prstGeom>
            <a:solidFill>
              <a:srgbClr val="EC57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Network denial-of-</a:t>
              </a:r>
              <a:endParaRPr sz="9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service</a:t>
              </a:r>
              <a:endParaRPr sz="900" b="0" i="0" u="none" strike="noStrike" cap="none">
                <a:solidFill>
                  <a:srgbClr val="000000"/>
                </a:solidFill>
                <a:latin typeface="Calibri"/>
                <a:ea typeface="Calibri"/>
                <a:cs typeface="Calibri"/>
                <a:sym typeface="Calibri"/>
              </a:endParaRPr>
            </a:p>
          </p:txBody>
        </p:sp>
        <p:cxnSp>
          <p:nvCxnSpPr>
            <p:cNvPr id="347" name="Google Shape;347;p12"/>
            <p:cNvCxnSpPr/>
            <p:nvPr/>
          </p:nvCxnSpPr>
          <p:spPr>
            <a:xfrm>
              <a:off x="723626" y="1559085"/>
              <a:ext cx="7894101" cy="0"/>
            </a:xfrm>
            <a:prstGeom prst="straightConnector1">
              <a:avLst/>
            </a:prstGeom>
            <a:noFill/>
            <a:ln w="9525" cap="flat" cmpd="sng">
              <a:solidFill>
                <a:schemeClr val="lt1"/>
              </a:solidFill>
              <a:prstDash val="solid"/>
              <a:round/>
              <a:headEnd type="none" w="sm" len="sm"/>
              <a:tailEnd type="none" w="sm" len="sm"/>
            </a:ln>
          </p:spPr>
        </p:cxnSp>
        <p:grpSp>
          <p:nvGrpSpPr>
            <p:cNvPr id="348" name="Google Shape;348;p12"/>
            <p:cNvGrpSpPr/>
            <p:nvPr/>
          </p:nvGrpSpPr>
          <p:grpSpPr>
            <a:xfrm>
              <a:off x="821815" y="1128964"/>
              <a:ext cx="7741886" cy="430887"/>
              <a:chOff x="821815" y="744136"/>
              <a:chExt cx="7741886" cy="430887"/>
            </a:xfrm>
          </p:grpSpPr>
          <p:sp>
            <p:nvSpPr>
              <p:cNvPr id="349" name="Google Shape;349;p12"/>
              <p:cNvSpPr txBox="1"/>
              <p:nvPr/>
            </p:nvSpPr>
            <p:spPr>
              <a:xfrm>
                <a:off x="5161238" y="759525"/>
                <a:ext cx="792531"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Credential Access</a:t>
                </a:r>
                <a:endParaRPr sz="1400" b="0" i="0" u="none" strike="noStrike" cap="none">
                  <a:solidFill>
                    <a:srgbClr val="000000"/>
                  </a:solidFill>
                  <a:latin typeface="Arial"/>
                  <a:ea typeface="Arial"/>
                  <a:cs typeface="Arial"/>
                  <a:sym typeface="Arial"/>
                </a:endParaRPr>
              </a:p>
            </p:txBody>
          </p:sp>
          <p:sp>
            <p:nvSpPr>
              <p:cNvPr id="350" name="Google Shape;350;p12"/>
              <p:cNvSpPr txBox="1"/>
              <p:nvPr/>
            </p:nvSpPr>
            <p:spPr>
              <a:xfrm>
                <a:off x="6019624" y="759525"/>
                <a:ext cx="792531"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Lateral Movement</a:t>
                </a:r>
                <a:endParaRPr sz="1400" b="0" i="0" u="none" strike="noStrike" cap="none">
                  <a:solidFill>
                    <a:srgbClr val="000000"/>
                  </a:solidFill>
                  <a:latin typeface="Arial"/>
                  <a:ea typeface="Arial"/>
                  <a:cs typeface="Arial"/>
                  <a:sym typeface="Arial"/>
                </a:endParaRPr>
              </a:p>
            </p:txBody>
          </p:sp>
          <p:sp>
            <p:nvSpPr>
              <p:cNvPr id="351" name="Google Shape;351;p12"/>
              <p:cNvSpPr txBox="1"/>
              <p:nvPr/>
            </p:nvSpPr>
            <p:spPr>
              <a:xfrm>
                <a:off x="6893122" y="921107"/>
                <a:ext cx="792531"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Collection</a:t>
                </a:r>
                <a:endParaRPr sz="1400" b="0" i="0" u="none" strike="noStrike" cap="none">
                  <a:solidFill>
                    <a:srgbClr val="000000"/>
                  </a:solidFill>
                  <a:latin typeface="Arial"/>
                  <a:ea typeface="Arial"/>
                  <a:cs typeface="Arial"/>
                  <a:sym typeface="Arial"/>
                </a:endParaRPr>
              </a:p>
            </p:txBody>
          </p:sp>
          <p:sp>
            <p:nvSpPr>
              <p:cNvPr id="352" name="Google Shape;352;p12"/>
              <p:cNvSpPr txBox="1"/>
              <p:nvPr/>
            </p:nvSpPr>
            <p:spPr>
              <a:xfrm>
                <a:off x="7771170" y="921107"/>
                <a:ext cx="792531"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Impact</a:t>
                </a:r>
                <a:endParaRPr sz="1400" b="0" i="0" u="none" strike="noStrike" cap="none">
                  <a:solidFill>
                    <a:srgbClr val="000000"/>
                  </a:solidFill>
                  <a:latin typeface="Arial"/>
                  <a:ea typeface="Arial"/>
                  <a:cs typeface="Arial"/>
                  <a:sym typeface="Arial"/>
                </a:endParaRPr>
              </a:p>
            </p:txBody>
          </p:sp>
          <p:sp>
            <p:nvSpPr>
              <p:cNvPr id="353" name="Google Shape;353;p12"/>
              <p:cNvSpPr txBox="1"/>
              <p:nvPr/>
            </p:nvSpPr>
            <p:spPr>
              <a:xfrm>
                <a:off x="821815" y="759525"/>
                <a:ext cx="715260"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Recon-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naissance</a:t>
                </a:r>
                <a:endParaRPr sz="1400" b="0" i="0" u="none" strike="noStrike" cap="none">
                  <a:solidFill>
                    <a:srgbClr val="000000"/>
                  </a:solidFill>
                  <a:latin typeface="Arial"/>
                  <a:ea typeface="Arial"/>
                  <a:cs typeface="Arial"/>
                  <a:sym typeface="Arial"/>
                </a:endParaRPr>
              </a:p>
            </p:txBody>
          </p:sp>
          <p:sp>
            <p:nvSpPr>
              <p:cNvPr id="354" name="Google Shape;354;p12"/>
              <p:cNvSpPr txBox="1"/>
              <p:nvPr/>
            </p:nvSpPr>
            <p:spPr>
              <a:xfrm>
                <a:off x="1578168" y="744136"/>
                <a:ext cx="958917"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Resource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Development</a:t>
                </a:r>
                <a:endParaRPr sz="1400" b="0" i="0" u="none" strike="noStrike" cap="none">
                  <a:solidFill>
                    <a:srgbClr val="000000"/>
                  </a:solidFill>
                  <a:latin typeface="Arial"/>
                  <a:ea typeface="Arial"/>
                  <a:cs typeface="Arial"/>
                  <a:sym typeface="Arial"/>
                </a:endParaRPr>
              </a:p>
            </p:txBody>
          </p:sp>
          <p:sp>
            <p:nvSpPr>
              <p:cNvPr id="355" name="Google Shape;355;p12"/>
              <p:cNvSpPr txBox="1"/>
              <p:nvPr/>
            </p:nvSpPr>
            <p:spPr>
              <a:xfrm>
                <a:off x="2537085" y="759525"/>
                <a:ext cx="792531"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Initial Access</a:t>
                </a:r>
                <a:endParaRPr sz="1400" b="0" i="0" u="none" strike="noStrike" cap="none">
                  <a:solidFill>
                    <a:srgbClr val="000000"/>
                  </a:solidFill>
                  <a:latin typeface="Arial"/>
                  <a:ea typeface="Arial"/>
                  <a:cs typeface="Arial"/>
                  <a:sym typeface="Arial"/>
                </a:endParaRPr>
              </a:p>
            </p:txBody>
          </p:sp>
          <p:sp>
            <p:nvSpPr>
              <p:cNvPr id="356" name="Google Shape;356;p12"/>
              <p:cNvSpPr txBox="1"/>
              <p:nvPr/>
            </p:nvSpPr>
            <p:spPr>
              <a:xfrm>
                <a:off x="3371032" y="921107"/>
                <a:ext cx="824154"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Persistence</a:t>
                </a:r>
                <a:endParaRPr sz="1400" b="0" i="0" u="none" strike="noStrike" cap="none">
                  <a:solidFill>
                    <a:srgbClr val="000000"/>
                  </a:solidFill>
                  <a:latin typeface="Arial"/>
                  <a:ea typeface="Arial"/>
                  <a:cs typeface="Arial"/>
                  <a:sym typeface="Arial"/>
                </a:endParaRPr>
              </a:p>
            </p:txBody>
          </p:sp>
          <p:sp>
            <p:nvSpPr>
              <p:cNvPr id="357" name="Google Shape;357;p12"/>
              <p:cNvSpPr txBox="1"/>
              <p:nvPr/>
            </p:nvSpPr>
            <p:spPr>
              <a:xfrm>
                <a:off x="4287740" y="759525"/>
                <a:ext cx="792531"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Privilege Escalation</a:t>
                </a: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8"/>
          <p:cNvSpPr/>
          <p:nvPr/>
        </p:nvSpPr>
        <p:spPr>
          <a:xfrm>
            <a:off x="1163760" y="243065"/>
            <a:ext cx="1170000" cy="216000"/>
          </a:xfrm>
          <a:prstGeom prst="homePlate">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About BetterBe</a:t>
            </a:r>
            <a:endParaRPr sz="1400" b="0" i="0" u="none" strike="noStrike" cap="none">
              <a:solidFill>
                <a:srgbClr val="000000"/>
              </a:solidFill>
              <a:latin typeface="Arial"/>
              <a:ea typeface="Arial"/>
              <a:cs typeface="Arial"/>
              <a:sym typeface="Arial"/>
            </a:endParaRPr>
          </a:p>
        </p:txBody>
      </p:sp>
      <p:sp>
        <p:nvSpPr>
          <p:cNvPr id="363" name="Google Shape;363;p8"/>
          <p:cNvSpPr/>
          <p:nvPr/>
        </p:nvSpPr>
        <p:spPr>
          <a:xfrm>
            <a:off x="2269197"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p:txBody>
      </p:sp>
      <p:sp>
        <p:nvSpPr>
          <p:cNvPr id="364" name="Google Shape;364;p8"/>
          <p:cNvSpPr/>
          <p:nvPr/>
        </p:nvSpPr>
        <p:spPr>
          <a:xfrm>
            <a:off x="3374634"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Hacker Profiling</a:t>
            </a:r>
            <a:endParaRPr sz="1400" b="0" i="0" u="none" strike="noStrike" cap="none">
              <a:solidFill>
                <a:srgbClr val="000000"/>
              </a:solidFill>
              <a:latin typeface="Arial"/>
              <a:ea typeface="Arial"/>
              <a:cs typeface="Arial"/>
              <a:sym typeface="Arial"/>
            </a:endParaRPr>
          </a:p>
        </p:txBody>
      </p:sp>
      <p:sp>
        <p:nvSpPr>
          <p:cNvPr id="365" name="Google Shape;365;p8"/>
          <p:cNvSpPr/>
          <p:nvPr/>
        </p:nvSpPr>
        <p:spPr>
          <a:xfrm>
            <a:off x="4480071"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MITRE ATT&amp;CK Matrix</a:t>
            </a:r>
            <a:endParaRPr sz="1400" b="0" i="0" u="none" strike="noStrike" cap="none">
              <a:solidFill>
                <a:srgbClr val="000000"/>
              </a:solidFill>
              <a:latin typeface="Arial"/>
              <a:ea typeface="Arial"/>
              <a:cs typeface="Arial"/>
              <a:sym typeface="Arial"/>
            </a:endParaRPr>
          </a:p>
        </p:txBody>
      </p:sp>
      <p:sp>
        <p:nvSpPr>
          <p:cNvPr id="366" name="Google Shape;366;p8"/>
          <p:cNvSpPr/>
          <p:nvPr/>
        </p:nvSpPr>
        <p:spPr>
          <a:xfrm>
            <a:off x="5580226" y="243066"/>
            <a:ext cx="1170000" cy="216061"/>
          </a:xfrm>
          <a:prstGeom prst="chevron">
            <a:avLst>
              <a:gd name="adj" fmla="val 50000"/>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Attack Tree +</a:t>
            </a:r>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Network Topology</a:t>
            </a:r>
            <a:endParaRPr sz="800" b="0" i="0" u="none" strike="noStrike" cap="none">
              <a:solidFill>
                <a:srgbClr val="000000"/>
              </a:solidFill>
              <a:latin typeface="Arial"/>
              <a:ea typeface="Arial"/>
              <a:cs typeface="Arial"/>
              <a:sym typeface="Arial"/>
            </a:endParaRPr>
          </a:p>
        </p:txBody>
      </p:sp>
      <p:sp>
        <p:nvSpPr>
          <p:cNvPr id="367" name="Google Shape;367;p8"/>
          <p:cNvSpPr/>
          <p:nvPr/>
        </p:nvSpPr>
        <p:spPr>
          <a:xfrm>
            <a:off x="6696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p:txBody>
      </p:sp>
      <p:sp>
        <p:nvSpPr>
          <p:cNvPr id="368" name="Google Shape;368;p8"/>
          <p:cNvSpPr txBox="1"/>
          <p:nvPr/>
        </p:nvSpPr>
        <p:spPr>
          <a:xfrm>
            <a:off x="1079784" y="497647"/>
            <a:ext cx="4824526" cy="43858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Hackers on Attack Tree</a:t>
            </a:r>
            <a:endParaRPr sz="2000" b="0" i="0" u="none" strike="noStrike" cap="none">
              <a:solidFill>
                <a:schemeClr val="lt1"/>
              </a:solidFill>
              <a:latin typeface="Oswald"/>
              <a:ea typeface="Oswald"/>
              <a:cs typeface="Oswald"/>
              <a:sym typeface="Oswald"/>
            </a:endParaRPr>
          </a:p>
        </p:txBody>
      </p:sp>
      <p:sp>
        <p:nvSpPr>
          <p:cNvPr id="369" name="Google Shape;369;p8"/>
          <p:cNvSpPr/>
          <p:nvPr/>
        </p:nvSpPr>
        <p:spPr>
          <a:xfrm>
            <a:off x="-1" y="432197"/>
            <a:ext cx="1079785" cy="1607524"/>
          </a:xfrm>
          <a:prstGeom prst="rect">
            <a:avLst/>
          </a:prstGeom>
          <a:solidFill>
            <a:srgbClr val="1400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8"/>
          <p:cNvSpPr/>
          <p:nvPr/>
        </p:nvSpPr>
        <p:spPr>
          <a:xfrm>
            <a:off x="0" y="0"/>
            <a:ext cx="1079785" cy="243065"/>
          </a:xfrm>
          <a:prstGeom prst="rect">
            <a:avLst/>
          </a:prstGeom>
          <a:solidFill>
            <a:srgbClr val="1400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 name="Google Shape;373;p8"/>
          <p:cNvSpPr txBox="1"/>
          <p:nvPr/>
        </p:nvSpPr>
        <p:spPr>
          <a:xfrm>
            <a:off x="2560675" y="995000"/>
            <a:ext cx="1472400" cy="5079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Exploit outdated routers/ vulnerable hosts to </a:t>
            </a:r>
            <a:r>
              <a:rPr lang="en-US" sz="900">
                <a:solidFill>
                  <a:schemeClr val="lt1"/>
                </a:solidFill>
              </a:rPr>
              <a:t>infiltrate</a:t>
            </a:r>
            <a:r>
              <a:rPr lang="en-US" sz="900" b="0" i="0" u="none" strike="noStrike" cap="none">
                <a:solidFill>
                  <a:schemeClr val="lt1"/>
                </a:solidFill>
                <a:latin typeface="Arial"/>
                <a:ea typeface="Arial"/>
                <a:cs typeface="Arial"/>
                <a:sym typeface="Arial"/>
              </a:rPr>
              <a:t> private network</a:t>
            </a:r>
            <a:endParaRPr/>
          </a:p>
        </p:txBody>
      </p:sp>
      <p:sp>
        <p:nvSpPr>
          <p:cNvPr id="374" name="Google Shape;374;p8"/>
          <p:cNvSpPr txBox="1"/>
          <p:nvPr/>
        </p:nvSpPr>
        <p:spPr>
          <a:xfrm>
            <a:off x="4258525" y="995000"/>
            <a:ext cx="1322400" cy="5079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a:solidFill>
                  <a:schemeClr val="lt1"/>
                </a:solidFill>
              </a:rPr>
              <a:t>Private</a:t>
            </a:r>
            <a:r>
              <a:rPr lang="en-US" sz="900" b="0" i="0" u="none" strike="noStrike" cap="none">
                <a:solidFill>
                  <a:schemeClr val="lt1"/>
                </a:solidFill>
                <a:latin typeface="Arial"/>
                <a:ea typeface="Arial"/>
                <a:cs typeface="Arial"/>
                <a:sym typeface="Arial"/>
              </a:rPr>
              <a:t> IP scanning to find </a:t>
            </a:r>
            <a:r>
              <a:rPr lang="en-US" sz="900">
                <a:solidFill>
                  <a:schemeClr val="lt1"/>
                </a:solidFill>
              </a:rPr>
              <a:t>private endpoints +</a:t>
            </a:r>
            <a:r>
              <a:rPr lang="en-US" sz="900" b="0" i="0" u="none" strike="noStrike" cap="none">
                <a:solidFill>
                  <a:schemeClr val="lt1"/>
                </a:solidFill>
                <a:latin typeface="Arial"/>
                <a:ea typeface="Arial"/>
                <a:cs typeface="Arial"/>
                <a:sym typeface="Arial"/>
              </a:rPr>
              <a:t> open ports</a:t>
            </a:r>
            <a:endParaRPr/>
          </a:p>
        </p:txBody>
      </p:sp>
      <p:sp>
        <p:nvSpPr>
          <p:cNvPr id="376" name="Google Shape;376;p8"/>
          <p:cNvSpPr txBox="1"/>
          <p:nvPr/>
        </p:nvSpPr>
        <p:spPr>
          <a:xfrm>
            <a:off x="990124" y="1917200"/>
            <a:ext cx="843900" cy="5079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Phishing to steal credentials</a:t>
            </a:r>
            <a:endParaRPr/>
          </a:p>
        </p:txBody>
      </p:sp>
      <p:sp>
        <p:nvSpPr>
          <p:cNvPr id="377" name="Google Shape;377;p8"/>
          <p:cNvSpPr txBox="1"/>
          <p:nvPr/>
        </p:nvSpPr>
        <p:spPr>
          <a:xfrm>
            <a:off x="1997654" y="1912747"/>
            <a:ext cx="1125948" cy="507831"/>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Credential stuffing to exploit found ports</a:t>
            </a:r>
            <a:endParaRPr/>
          </a:p>
        </p:txBody>
      </p:sp>
      <p:sp>
        <p:nvSpPr>
          <p:cNvPr id="378" name="Google Shape;378;p8"/>
          <p:cNvSpPr txBox="1"/>
          <p:nvPr/>
        </p:nvSpPr>
        <p:spPr>
          <a:xfrm>
            <a:off x="1990852" y="4055210"/>
            <a:ext cx="1322400" cy="5079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Credential stuffing to gain access to source code repository</a:t>
            </a:r>
            <a:endParaRPr/>
          </a:p>
        </p:txBody>
      </p:sp>
      <p:sp>
        <p:nvSpPr>
          <p:cNvPr id="379" name="Google Shape;379;p8"/>
          <p:cNvSpPr txBox="1"/>
          <p:nvPr/>
        </p:nvSpPr>
        <p:spPr>
          <a:xfrm>
            <a:off x="3486554" y="4053741"/>
            <a:ext cx="1924800" cy="5079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Tamper with pricing formula &gt; cause leasing competitors to operate at loss or lose customers</a:t>
            </a:r>
            <a:endParaRPr/>
          </a:p>
        </p:txBody>
      </p:sp>
      <p:sp>
        <p:nvSpPr>
          <p:cNvPr id="380" name="Google Shape;380;p8"/>
          <p:cNvSpPr txBox="1"/>
          <p:nvPr/>
        </p:nvSpPr>
        <p:spPr>
          <a:xfrm>
            <a:off x="3287199" y="1912747"/>
            <a:ext cx="878932" cy="507831"/>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Gain access to remote servers</a:t>
            </a:r>
            <a:endParaRPr/>
          </a:p>
        </p:txBody>
      </p:sp>
      <p:sp>
        <p:nvSpPr>
          <p:cNvPr id="381" name="Google Shape;381;p8"/>
          <p:cNvSpPr txBox="1"/>
          <p:nvPr/>
        </p:nvSpPr>
        <p:spPr>
          <a:xfrm>
            <a:off x="4329728" y="1912747"/>
            <a:ext cx="1421844" cy="507831"/>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chemeClr val="lt1"/>
                </a:solidFill>
                <a:latin typeface="Arial"/>
                <a:ea typeface="Arial"/>
                <a:cs typeface="Arial"/>
                <a:sym typeface="Arial"/>
              </a:rPr>
              <a:t>Privilege escalation/ brute-force to move laterally across network</a:t>
            </a:r>
            <a:endParaRPr dirty="0"/>
          </a:p>
        </p:txBody>
      </p:sp>
      <p:sp>
        <p:nvSpPr>
          <p:cNvPr id="382" name="Google Shape;382;p8"/>
          <p:cNvSpPr txBox="1"/>
          <p:nvPr/>
        </p:nvSpPr>
        <p:spPr>
          <a:xfrm>
            <a:off x="5915169" y="1912747"/>
            <a:ext cx="1517659" cy="507831"/>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chemeClr val="lt1"/>
                </a:solidFill>
                <a:latin typeface="Arial"/>
                <a:ea typeface="Arial"/>
                <a:cs typeface="Arial"/>
                <a:sym typeface="Arial"/>
              </a:rPr>
              <a:t>Create backdoors to achieve persistence (e.g. new credentials)</a:t>
            </a:r>
            <a:endParaRPr dirty="0"/>
          </a:p>
        </p:txBody>
      </p:sp>
      <p:sp>
        <p:nvSpPr>
          <p:cNvPr id="383" name="Google Shape;383;p8"/>
          <p:cNvSpPr txBox="1"/>
          <p:nvPr/>
        </p:nvSpPr>
        <p:spPr>
          <a:xfrm>
            <a:off x="5915169" y="2759802"/>
            <a:ext cx="1739400" cy="5079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Install ransomware to encrypt production + backup data &gt; pay ransom to regain access</a:t>
            </a:r>
            <a:endParaRPr/>
          </a:p>
        </p:txBody>
      </p:sp>
      <p:sp>
        <p:nvSpPr>
          <p:cNvPr id="384" name="Google Shape;384;p8"/>
          <p:cNvSpPr txBox="1"/>
          <p:nvPr/>
        </p:nvSpPr>
        <p:spPr>
          <a:xfrm>
            <a:off x="5915169" y="3415130"/>
            <a:ext cx="1322400" cy="5079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chemeClr val="lt1"/>
                </a:solidFill>
                <a:latin typeface="Arial"/>
                <a:ea typeface="Arial"/>
                <a:cs typeface="Arial"/>
                <a:sym typeface="Arial"/>
              </a:rPr>
              <a:t>Install worms to exfiltrate data &gt; BLS service unavailable</a:t>
            </a:r>
            <a:endParaRPr dirty="0"/>
          </a:p>
        </p:txBody>
      </p:sp>
      <p:grpSp>
        <p:nvGrpSpPr>
          <p:cNvPr id="385" name="Google Shape;385;p8"/>
          <p:cNvGrpSpPr/>
          <p:nvPr/>
        </p:nvGrpSpPr>
        <p:grpSpPr>
          <a:xfrm>
            <a:off x="309560" y="1954234"/>
            <a:ext cx="432000" cy="432000"/>
            <a:chOff x="388144" y="2825664"/>
            <a:chExt cx="432000" cy="432000"/>
          </a:xfrm>
        </p:grpSpPr>
        <p:sp>
          <p:nvSpPr>
            <p:cNvPr id="386" name="Google Shape;386;p8"/>
            <p:cNvSpPr/>
            <p:nvPr/>
          </p:nvSpPr>
          <p:spPr>
            <a:xfrm>
              <a:off x="388144" y="2825664"/>
              <a:ext cx="432000" cy="43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00" b="0" i="0" u="none" strike="noStrike" cap="none">
                <a:solidFill>
                  <a:schemeClr val="dk1"/>
                </a:solidFill>
                <a:latin typeface="Arial"/>
                <a:ea typeface="Arial"/>
                <a:cs typeface="Arial"/>
                <a:sym typeface="Arial"/>
              </a:endParaRPr>
            </a:p>
          </p:txBody>
        </p:sp>
        <p:sp>
          <p:nvSpPr>
            <p:cNvPr id="387" name="Google Shape;387;p8"/>
            <p:cNvSpPr txBox="1"/>
            <p:nvPr/>
          </p:nvSpPr>
          <p:spPr>
            <a:xfrm>
              <a:off x="388144" y="2926248"/>
              <a:ext cx="4284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Start</a:t>
              </a:r>
              <a:endParaRPr/>
            </a:p>
          </p:txBody>
        </p:sp>
      </p:grpSp>
      <p:grpSp>
        <p:nvGrpSpPr>
          <p:cNvPr id="388" name="Google Shape;388;p8"/>
          <p:cNvGrpSpPr/>
          <p:nvPr/>
        </p:nvGrpSpPr>
        <p:grpSpPr>
          <a:xfrm>
            <a:off x="7893235" y="2800093"/>
            <a:ext cx="432000" cy="432000"/>
            <a:chOff x="464344" y="2978064"/>
            <a:chExt cx="432000" cy="432000"/>
          </a:xfrm>
        </p:grpSpPr>
        <p:sp>
          <p:nvSpPr>
            <p:cNvPr id="389" name="Google Shape;389;p8"/>
            <p:cNvSpPr/>
            <p:nvPr/>
          </p:nvSpPr>
          <p:spPr>
            <a:xfrm>
              <a:off x="464344" y="2978064"/>
              <a:ext cx="432000" cy="43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00" b="0" i="0" u="none" strike="noStrike" cap="none">
                <a:solidFill>
                  <a:schemeClr val="dk1"/>
                </a:solidFill>
                <a:latin typeface="Arial"/>
                <a:ea typeface="Arial"/>
                <a:cs typeface="Arial"/>
                <a:sym typeface="Arial"/>
              </a:endParaRPr>
            </a:p>
          </p:txBody>
        </p:sp>
        <p:sp>
          <p:nvSpPr>
            <p:cNvPr id="390" name="Google Shape;390;p8"/>
            <p:cNvSpPr txBox="1"/>
            <p:nvPr/>
          </p:nvSpPr>
          <p:spPr>
            <a:xfrm>
              <a:off x="485419" y="3074310"/>
              <a:ext cx="3900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End</a:t>
              </a:r>
              <a:endParaRPr/>
            </a:p>
          </p:txBody>
        </p:sp>
      </p:grpSp>
      <p:grpSp>
        <p:nvGrpSpPr>
          <p:cNvPr id="394" name="Google Shape;394;p8"/>
          <p:cNvGrpSpPr/>
          <p:nvPr/>
        </p:nvGrpSpPr>
        <p:grpSpPr>
          <a:xfrm>
            <a:off x="5655427" y="4095578"/>
            <a:ext cx="432000" cy="432000"/>
            <a:chOff x="686994" y="2901864"/>
            <a:chExt cx="432000" cy="432000"/>
          </a:xfrm>
        </p:grpSpPr>
        <p:sp>
          <p:nvSpPr>
            <p:cNvPr id="395" name="Google Shape;395;p8"/>
            <p:cNvSpPr/>
            <p:nvPr/>
          </p:nvSpPr>
          <p:spPr>
            <a:xfrm>
              <a:off x="686994" y="2901864"/>
              <a:ext cx="432000" cy="43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00" b="0" i="0" u="none" strike="noStrike" cap="none">
                <a:solidFill>
                  <a:schemeClr val="dk1"/>
                </a:solidFill>
                <a:latin typeface="Arial"/>
                <a:ea typeface="Arial"/>
                <a:cs typeface="Arial"/>
                <a:sym typeface="Arial"/>
              </a:endParaRPr>
            </a:p>
          </p:txBody>
        </p:sp>
        <p:sp>
          <p:nvSpPr>
            <p:cNvPr id="396" name="Google Shape;396;p8"/>
            <p:cNvSpPr txBox="1"/>
            <p:nvPr/>
          </p:nvSpPr>
          <p:spPr>
            <a:xfrm>
              <a:off x="708069" y="2998110"/>
              <a:ext cx="3900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u="none" strike="noStrike" cap="none" dirty="0">
                  <a:solidFill>
                    <a:schemeClr val="dk1"/>
                  </a:solidFill>
                  <a:latin typeface="Arial"/>
                  <a:ea typeface="Arial"/>
                  <a:cs typeface="Arial"/>
                  <a:sym typeface="Arial"/>
                </a:rPr>
                <a:t>End</a:t>
              </a:r>
              <a:endParaRPr dirty="0"/>
            </a:p>
          </p:txBody>
        </p:sp>
      </p:grpSp>
      <p:cxnSp>
        <p:nvCxnSpPr>
          <p:cNvPr id="397" name="Google Shape;397;p8"/>
          <p:cNvCxnSpPr>
            <a:stCxn id="372" idx="3"/>
            <a:endCxn id="373" idx="1"/>
          </p:cNvCxnSpPr>
          <p:nvPr/>
        </p:nvCxnSpPr>
        <p:spPr>
          <a:xfrm>
            <a:off x="2365924" y="1248950"/>
            <a:ext cx="194751" cy="0"/>
          </a:xfrm>
          <a:prstGeom prst="straightConnector1">
            <a:avLst/>
          </a:prstGeom>
          <a:noFill/>
          <a:ln w="9525" cap="flat" cmpd="sng">
            <a:solidFill>
              <a:srgbClr val="FFBE00"/>
            </a:solidFill>
            <a:prstDash val="solid"/>
            <a:round/>
            <a:headEnd type="none" w="sm" len="sm"/>
            <a:tailEnd type="triangle" w="med" len="med"/>
          </a:ln>
        </p:spPr>
      </p:cxnSp>
      <p:cxnSp>
        <p:nvCxnSpPr>
          <p:cNvPr id="398" name="Google Shape;398;p8"/>
          <p:cNvCxnSpPr>
            <a:stCxn id="373" idx="3"/>
            <a:endCxn id="374" idx="1"/>
          </p:cNvCxnSpPr>
          <p:nvPr/>
        </p:nvCxnSpPr>
        <p:spPr>
          <a:xfrm>
            <a:off x="4033075" y="1248950"/>
            <a:ext cx="225600" cy="0"/>
          </a:xfrm>
          <a:prstGeom prst="straightConnector1">
            <a:avLst/>
          </a:prstGeom>
          <a:noFill/>
          <a:ln w="9525" cap="flat" cmpd="sng">
            <a:solidFill>
              <a:srgbClr val="FFBE00"/>
            </a:solidFill>
            <a:prstDash val="solid"/>
            <a:round/>
            <a:headEnd type="none" w="sm" len="sm"/>
            <a:tailEnd type="triangle" w="med" len="med"/>
          </a:ln>
        </p:spPr>
      </p:cxnSp>
      <p:cxnSp>
        <p:nvCxnSpPr>
          <p:cNvPr id="401" name="Google Shape;401;p8"/>
          <p:cNvCxnSpPr>
            <a:stCxn id="387" idx="3"/>
            <a:endCxn id="376" idx="1"/>
          </p:cNvCxnSpPr>
          <p:nvPr/>
        </p:nvCxnSpPr>
        <p:spPr>
          <a:xfrm>
            <a:off x="737960" y="2170168"/>
            <a:ext cx="252300" cy="900"/>
          </a:xfrm>
          <a:prstGeom prst="straightConnector1">
            <a:avLst/>
          </a:prstGeom>
          <a:noFill/>
          <a:ln w="9525" cap="flat" cmpd="sng">
            <a:solidFill>
              <a:srgbClr val="FFBE00"/>
            </a:solidFill>
            <a:prstDash val="solid"/>
            <a:round/>
            <a:headEnd type="none" w="sm" len="sm"/>
            <a:tailEnd type="triangle" w="med" len="med"/>
          </a:ln>
        </p:spPr>
      </p:cxnSp>
      <p:cxnSp>
        <p:nvCxnSpPr>
          <p:cNvPr id="402" name="Google Shape;402;p8"/>
          <p:cNvCxnSpPr>
            <a:stCxn id="376" idx="3"/>
            <a:endCxn id="377" idx="1"/>
          </p:cNvCxnSpPr>
          <p:nvPr/>
        </p:nvCxnSpPr>
        <p:spPr>
          <a:xfrm rot="10800000" flipH="1">
            <a:off x="1834024" y="2166650"/>
            <a:ext cx="163500" cy="4500"/>
          </a:xfrm>
          <a:prstGeom prst="straightConnector1">
            <a:avLst/>
          </a:prstGeom>
          <a:noFill/>
          <a:ln w="9525" cap="flat" cmpd="sng">
            <a:solidFill>
              <a:srgbClr val="FFBE00"/>
            </a:solidFill>
            <a:prstDash val="solid"/>
            <a:round/>
            <a:headEnd type="none" w="sm" len="sm"/>
            <a:tailEnd type="triangle" w="med" len="med"/>
          </a:ln>
        </p:spPr>
      </p:cxnSp>
      <p:cxnSp>
        <p:nvCxnSpPr>
          <p:cNvPr id="403" name="Google Shape;403;p8"/>
          <p:cNvCxnSpPr>
            <a:stCxn id="377" idx="3"/>
            <a:endCxn id="380" idx="1"/>
          </p:cNvCxnSpPr>
          <p:nvPr/>
        </p:nvCxnSpPr>
        <p:spPr>
          <a:xfrm>
            <a:off x="3123602" y="2166663"/>
            <a:ext cx="163500" cy="0"/>
          </a:xfrm>
          <a:prstGeom prst="straightConnector1">
            <a:avLst/>
          </a:prstGeom>
          <a:noFill/>
          <a:ln w="9525" cap="flat" cmpd="sng">
            <a:solidFill>
              <a:srgbClr val="FFBE00"/>
            </a:solidFill>
            <a:prstDash val="solid"/>
            <a:round/>
            <a:headEnd type="none" w="sm" len="sm"/>
            <a:tailEnd type="triangle" w="med" len="med"/>
          </a:ln>
        </p:spPr>
      </p:cxnSp>
      <p:cxnSp>
        <p:nvCxnSpPr>
          <p:cNvPr id="404" name="Google Shape;404;p8"/>
          <p:cNvCxnSpPr>
            <a:stCxn id="380" idx="3"/>
            <a:endCxn id="381" idx="1"/>
          </p:cNvCxnSpPr>
          <p:nvPr/>
        </p:nvCxnSpPr>
        <p:spPr>
          <a:xfrm>
            <a:off x="4166131" y="2166663"/>
            <a:ext cx="163500" cy="0"/>
          </a:xfrm>
          <a:prstGeom prst="straightConnector1">
            <a:avLst/>
          </a:prstGeom>
          <a:noFill/>
          <a:ln w="9525" cap="flat" cmpd="sng">
            <a:solidFill>
              <a:srgbClr val="FFBE00"/>
            </a:solidFill>
            <a:prstDash val="solid"/>
            <a:round/>
            <a:headEnd type="none" w="sm" len="sm"/>
            <a:tailEnd type="triangle" w="med" len="med"/>
          </a:ln>
        </p:spPr>
      </p:cxnSp>
      <p:cxnSp>
        <p:nvCxnSpPr>
          <p:cNvPr id="405" name="Google Shape;405;p8"/>
          <p:cNvCxnSpPr>
            <a:stCxn id="381" idx="3"/>
            <a:endCxn id="382" idx="1"/>
          </p:cNvCxnSpPr>
          <p:nvPr/>
        </p:nvCxnSpPr>
        <p:spPr>
          <a:xfrm>
            <a:off x="5751572" y="2166663"/>
            <a:ext cx="163500" cy="0"/>
          </a:xfrm>
          <a:prstGeom prst="straightConnector1">
            <a:avLst/>
          </a:prstGeom>
          <a:noFill/>
          <a:ln w="9525" cap="flat" cmpd="sng">
            <a:solidFill>
              <a:srgbClr val="FFBE00"/>
            </a:solidFill>
            <a:prstDash val="solid"/>
            <a:round/>
            <a:headEnd type="none" w="sm" len="sm"/>
            <a:tailEnd type="triangle" w="med" len="med"/>
          </a:ln>
        </p:spPr>
      </p:cxnSp>
      <p:cxnSp>
        <p:nvCxnSpPr>
          <p:cNvPr id="406" name="Google Shape;406;p8"/>
          <p:cNvCxnSpPr>
            <a:stCxn id="381" idx="2"/>
            <a:endCxn id="383" idx="1"/>
          </p:cNvCxnSpPr>
          <p:nvPr/>
        </p:nvCxnSpPr>
        <p:spPr>
          <a:xfrm rot="16200000" flipH="1">
            <a:off x="5181350" y="2279878"/>
            <a:ext cx="593100" cy="874500"/>
          </a:xfrm>
          <a:prstGeom prst="bentConnector2">
            <a:avLst/>
          </a:prstGeom>
          <a:noFill/>
          <a:ln w="9525" cap="flat" cmpd="sng">
            <a:solidFill>
              <a:srgbClr val="FFBE00"/>
            </a:solidFill>
            <a:prstDash val="solid"/>
            <a:round/>
            <a:headEnd type="none" w="sm" len="sm"/>
            <a:tailEnd type="triangle" w="med" len="med"/>
          </a:ln>
        </p:spPr>
      </p:cxnSp>
      <p:cxnSp>
        <p:nvCxnSpPr>
          <p:cNvPr id="407" name="Google Shape;407;p8"/>
          <p:cNvCxnSpPr>
            <a:stCxn id="381" idx="2"/>
            <a:endCxn id="384" idx="1"/>
          </p:cNvCxnSpPr>
          <p:nvPr/>
        </p:nvCxnSpPr>
        <p:spPr>
          <a:xfrm rot="16200000" flipH="1">
            <a:off x="4853600" y="2607628"/>
            <a:ext cx="1248600" cy="874500"/>
          </a:xfrm>
          <a:prstGeom prst="bentConnector2">
            <a:avLst/>
          </a:prstGeom>
          <a:noFill/>
          <a:ln w="9525" cap="flat" cmpd="sng">
            <a:solidFill>
              <a:srgbClr val="FFBE00"/>
            </a:solidFill>
            <a:prstDash val="solid"/>
            <a:round/>
            <a:headEnd type="none" w="sm" len="sm"/>
            <a:tailEnd type="triangle" w="med" len="med"/>
          </a:ln>
        </p:spPr>
      </p:cxnSp>
      <p:cxnSp>
        <p:nvCxnSpPr>
          <p:cNvPr id="408" name="Google Shape;408;p8"/>
          <p:cNvCxnSpPr>
            <a:stCxn id="376" idx="2"/>
            <a:endCxn id="378" idx="1"/>
          </p:cNvCxnSpPr>
          <p:nvPr/>
        </p:nvCxnSpPr>
        <p:spPr>
          <a:xfrm rot="16200000" flipH="1">
            <a:off x="759424" y="3077750"/>
            <a:ext cx="1884000" cy="578700"/>
          </a:xfrm>
          <a:prstGeom prst="bentConnector2">
            <a:avLst/>
          </a:prstGeom>
          <a:noFill/>
          <a:ln w="9525" cap="flat" cmpd="sng">
            <a:solidFill>
              <a:srgbClr val="FFBE00"/>
            </a:solidFill>
            <a:prstDash val="solid"/>
            <a:round/>
            <a:headEnd type="none" w="sm" len="sm"/>
            <a:tailEnd type="triangle" w="med" len="med"/>
          </a:ln>
        </p:spPr>
      </p:cxnSp>
      <p:grpSp>
        <p:nvGrpSpPr>
          <p:cNvPr id="26" name="Group 25">
            <a:extLst>
              <a:ext uri="{FF2B5EF4-FFF2-40B4-BE49-F238E27FC236}">
                <a16:creationId xmlns:a16="http://schemas.microsoft.com/office/drawing/2014/main" id="{C6297117-32A7-7111-8145-6561314A8B79}"/>
              </a:ext>
            </a:extLst>
          </p:cNvPr>
          <p:cNvGrpSpPr/>
          <p:nvPr/>
        </p:nvGrpSpPr>
        <p:grpSpPr>
          <a:xfrm>
            <a:off x="525434" y="995000"/>
            <a:ext cx="1840490" cy="957884"/>
            <a:chOff x="525434" y="995000"/>
            <a:chExt cx="1840490" cy="957884"/>
          </a:xfrm>
        </p:grpSpPr>
        <p:sp>
          <p:nvSpPr>
            <p:cNvPr id="372" name="Google Shape;372;p8"/>
            <p:cNvSpPr txBox="1"/>
            <p:nvPr/>
          </p:nvSpPr>
          <p:spPr>
            <a:xfrm>
              <a:off x="990124" y="995000"/>
              <a:ext cx="1375800" cy="5079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Public IP scanning to find </a:t>
              </a:r>
              <a:r>
                <a:rPr lang="en-US" sz="900">
                  <a:solidFill>
                    <a:schemeClr val="lt1"/>
                  </a:solidFill>
                </a:rPr>
                <a:t>public</a:t>
              </a:r>
              <a:r>
                <a:rPr lang="en-US" sz="900" b="0" i="0" u="none" strike="noStrike" cap="none">
                  <a:solidFill>
                    <a:schemeClr val="lt1"/>
                  </a:solidFill>
                  <a:latin typeface="Arial"/>
                  <a:ea typeface="Arial"/>
                  <a:cs typeface="Arial"/>
                  <a:sym typeface="Arial"/>
                </a:rPr>
                <a:t> endpoints</a:t>
              </a:r>
              <a:r>
                <a:rPr lang="en-US" sz="900">
                  <a:solidFill>
                    <a:schemeClr val="lt1"/>
                  </a:solidFill>
                </a:rPr>
                <a:t> + open ports</a:t>
              </a:r>
              <a:endParaRPr/>
            </a:p>
          </p:txBody>
        </p:sp>
        <p:cxnSp>
          <p:nvCxnSpPr>
            <p:cNvPr id="409" name="Google Shape;409;p8"/>
            <p:cNvCxnSpPr>
              <a:cxnSpLocks/>
              <a:endCxn id="372" idx="1"/>
            </p:cNvCxnSpPr>
            <p:nvPr/>
          </p:nvCxnSpPr>
          <p:spPr>
            <a:xfrm rot="16200000">
              <a:off x="405884" y="1368634"/>
              <a:ext cx="703800" cy="464700"/>
            </a:xfrm>
            <a:prstGeom prst="bentConnector2">
              <a:avLst/>
            </a:prstGeom>
            <a:noFill/>
            <a:ln w="9525" cap="flat" cmpd="sng">
              <a:solidFill>
                <a:srgbClr val="FFBE00"/>
              </a:solidFill>
              <a:prstDash val="solid"/>
              <a:round/>
              <a:headEnd type="none" w="sm" len="sm"/>
              <a:tailEnd type="triangle" w="med" len="med"/>
            </a:ln>
          </p:spPr>
        </p:cxnSp>
      </p:grpSp>
      <p:cxnSp>
        <p:nvCxnSpPr>
          <p:cNvPr id="410" name="Google Shape;410;p8"/>
          <p:cNvCxnSpPr>
            <a:stCxn id="378" idx="3"/>
            <a:endCxn id="379" idx="1"/>
          </p:cNvCxnSpPr>
          <p:nvPr/>
        </p:nvCxnSpPr>
        <p:spPr>
          <a:xfrm rot="10800000" flipH="1">
            <a:off x="3313252" y="4307660"/>
            <a:ext cx="173400" cy="1500"/>
          </a:xfrm>
          <a:prstGeom prst="straightConnector1">
            <a:avLst/>
          </a:prstGeom>
          <a:noFill/>
          <a:ln w="9525" cap="flat" cmpd="sng">
            <a:solidFill>
              <a:srgbClr val="FFBE00"/>
            </a:solidFill>
            <a:prstDash val="solid"/>
            <a:round/>
            <a:headEnd type="none" w="sm" len="sm"/>
            <a:tailEnd type="triangle" w="med" len="med"/>
          </a:ln>
        </p:spPr>
      </p:cxnSp>
      <p:sp>
        <p:nvSpPr>
          <p:cNvPr id="411" name="Google Shape;411;p8"/>
          <p:cNvSpPr txBox="1"/>
          <p:nvPr/>
        </p:nvSpPr>
        <p:spPr>
          <a:xfrm>
            <a:off x="5858713" y="2459689"/>
            <a:ext cx="5244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dirty="0">
                <a:solidFill>
                  <a:schemeClr val="accent4"/>
                </a:solidFill>
                <a:latin typeface="Arial"/>
                <a:ea typeface="Arial"/>
                <a:cs typeface="Arial"/>
                <a:sym typeface="Arial"/>
              </a:rPr>
              <a:t>reinforces</a:t>
            </a:r>
            <a:endParaRPr dirty="0"/>
          </a:p>
        </p:txBody>
      </p:sp>
      <p:cxnSp>
        <p:nvCxnSpPr>
          <p:cNvPr id="412" name="Google Shape;412;p8"/>
          <p:cNvCxnSpPr>
            <a:stCxn id="379" idx="3"/>
            <a:endCxn id="396" idx="1"/>
          </p:cNvCxnSpPr>
          <p:nvPr/>
        </p:nvCxnSpPr>
        <p:spPr>
          <a:xfrm flipV="1">
            <a:off x="5411354" y="4307174"/>
            <a:ext cx="265148" cy="517"/>
          </a:xfrm>
          <a:prstGeom prst="straightConnector1">
            <a:avLst/>
          </a:prstGeom>
          <a:noFill/>
          <a:ln w="9525" cap="flat" cmpd="sng">
            <a:solidFill>
              <a:srgbClr val="FFBE00"/>
            </a:solidFill>
            <a:prstDash val="solid"/>
            <a:round/>
            <a:headEnd type="none" w="sm" len="sm"/>
            <a:tailEnd type="triangle" w="med" len="med"/>
          </a:ln>
        </p:spPr>
      </p:cxnSp>
      <p:cxnSp>
        <p:nvCxnSpPr>
          <p:cNvPr id="413" name="Google Shape;413;p8"/>
          <p:cNvCxnSpPr>
            <a:stCxn id="374" idx="2"/>
            <a:endCxn id="377" idx="0"/>
          </p:cNvCxnSpPr>
          <p:nvPr/>
        </p:nvCxnSpPr>
        <p:spPr>
          <a:xfrm rot="5400000">
            <a:off x="3535225" y="528200"/>
            <a:ext cx="409800" cy="2359200"/>
          </a:xfrm>
          <a:prstGeom prst="bentConnector3">
            <a:avLst>
              <a:gd name="adj1" fmla="val 34901"/>
            </a:avLst>
          </a:prstGeom>
          <a:noFill/>
          <a:ln w="9525" cap="flat" cmpd="sng">
            <a:solidFill>
              <a:srgbClr val="FFBE00"/>
            </a:solidFill>
            <a:prstDash val="solid"/>
            <a:round/>
            <a:headEnd type="none" w="sm" len="sm"/>
            <a:tailEnd type="triangle" w="med" len="med"/>
          </a:ln>
        </p:spPr>
      </p:cxnSp>
      <p:cxnSp>
        <p:nvCxnSpPr>
          <p:cNvPr id="414" name="Google Shape;414;p8"/>
          <p:cNvCxnSpPr>
            <a:stCxn id="383" idx="3"/>
            <a:endCxn id="390" idx="1"/>
          </p:cNvCxnSpPr>
          <p:nvPr/>
        </p:nvCxnSpPr>
        <p:spPr>
          <a:xfrm rot="10800000" flipH="1">
            <a:off x="7654569" y="3011652"/>
            <a:ext cx="259800" cy="2100"/>
          </a:xfrm>
          <a:prstGeom prst="straightConnector1">
            <a:avLst/>
          </a:prstGeom>
          <a:noFill/>
          <a:ln w="9525" cap="flat" cmpd="sng">
            <a:solidFill>
              <a:srgbClr val="FFBE00"/>
            </a:solidFill>
            <a:prstDash val="solid"/>
            <a:round/>
            <a:headEnd type="none" w="sm" len="sm"/>
            <a:tailEnd type="triangle" w="med" len="med"/>
          </a:ln>
        </p:spPr>
      </p:cxnSp>
      <p:grpSp>
        <p:nvGrpSpPr>
          <p:cNvPr id="415" name="Google Shape;415;p8"/>
          <p:cNvGrpSpPr/>
          <p:nvPr/>
        </p:nvGrpSpPr>
        <p:grpSpPr>
          <a:xfrm>
            <a:off x="7516400" y="3453045"/>
            <a:ext cx="432000" cy="432000"/>
            <a:chOff x="464344" y="2901864"/>
            <a:chExt cx="432000" cy="432000"/>
          </a:xfrm>
        </p:grpSpPr>
        <p:sp>
          <p:nvSpPr>
            <p:cNvPr id="416" name="Google Shape;416;p8"/>
            <p:cNvSpPr/>
            <p:nvPr/>
          </p:nvSpPr>
          <p:spPr>
            <a:xfrm>
              <a:off x="464344" y="2901864"/>
              <a:ext cx="432000" cy="43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00" b="0" i="0" u="none" strike="noStrike" cap="none">
                <a:solidFill>
                  <a:schemeClr val="dk1"/>
                </a:solidFill>
                <a:latin typeface="Arial"/>
                <a:ea typeface="Arial"/>
                <a:cs typeface="Arial"/>
                <a:sym typeface="Arial"/>
              </a:endParaRPr>
            </a:p>
          </p:txBody>
        </p:sp>
        <p:sp>
          <p:nvSpPr>
            <p:cNvPr id="417" name="Google Shape;417;p8"/>
            <p:cNvSpPr txBox="1"/>
            <p:nvPr/>
          </p:nvSpPr>
          <p:spPr>
            <a:xfrm>
              <a:off x="485419" y="2998110"/>
              <a:ext cx="3900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u="none" strike="noStrike" cap="none" dirty="0">
                  <a:solidFill>
                    <a:schemeClr val="dk1"/>
                  </a:solidFill>
                  <a:latin typeface="Arial"/>
                  <a:ea typeface="Arial"/>
                  <a:cs typeface="Arial"/>
                  <a:sym typeface="Arial"/>
                </a:rPr>
                <a:t>End</a:t>
              </a:r>
              <a:endParaRPr dirty="0"/>
            </a:p>
          </p:txBody>
        </p:sp>
      </p:grpSp>
      <p:cxnSp>
        <p:nvCxnSpPr>
          <p:cNvPr id="418" name="Google Shape;418;p8"/>
          <p:cNvCxnSpPr>
            <a:stCxn id="384" idx="3"/>
            <a:endCxn id="417" idx="1"/>
          </p:cNvCxnSpPr>
          <p:nvPr/>
        </p:nvCxnSpPr>
        <p:spPr>
          <a:xfrm rot="10800000" flipH="1">
            <a:off x="7237569" y="3664580"/>
            <a:ext cx="300000" cy="4500"/>
          </a:xfrm>
          <a:prstGeom prst="straightConnector1">
            <a:avLst/>
          </a:prstGeom>
          <a:noFill/>
          <a:ln w="9525" cap="flat" cmpd="sng">
            <a:solidFill>
              <a:srgbClr val="FFBE00"/>
            </a:solidFill>
            <a:prstDash val="solid"/>
            <a:round/>
            <a:headEnd type="none" w="sm" len="sm"/>
            <a:tailEnd type="triangle" w="med" len="med"/>
          </a:ln>
        </p:spPr>
      </p:cxnSp>
      <p:grpSp>
        <p:nvGrpSpPr>
          <p:cNvPr id="352" name="Group 351">
            <a:extLst>
              <a:ext uri="{FF2B5EF4-FFF2-40B4-BE49-F238E27FC236}">
                <a16:creationId xmlns:a16="http://schemas.microsoft.com/office/drawing/2014/main" id="{CD786CA1-45AC-09BF-F87D-4D7E6EBDC773}"/>
              </a:ext>
            </a:extLst>
          </p:cNvPr>
          <p:cNvGrpSpPr/>
          <p:nvPr/>
        </p:nvGrpSpPr>
        <p:grpSpPr>
          <a:xfrm>
            <a:off x="5580925" y="1001738"/>
            <a:ext cx="3518875" cy="507900"/>
            <a:chOff x="5580925" y="1001738"/>
            <a:chExt cx="3518875" cy="507900"/>
          </a:xfrm>
        </p:grpSpPr>
        <p:sp>
          <p:nvSpPr>
            <p:cNvPr id="375" name="Google Shape;375;p8"/>
            <p:cNvSpPr txBox="1"/>
            <p:nvPr/>
          </p:nvSpPr>
          <p:spPr>
            <a:xfrm>
              <a:off x="5774138" y="1001738"/>
              <a:ext cx="1784100" cy="5079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DoS attacks on public and private endpoints usi</a:t>
              </a:r>
              <a:r>
                <a:rPr lang="en-US" sz="900">
                  <a:solidFill>
                    <a:schemeClr val="lt1"/>
                  </a:solidFill>
                </a:rPr>
                <a:t>ng botnets </a:t>
              </a:r>
              <a:r>
                <a:rPr lang="en-US" sz="900" b="0" i="0" u="none" strike="noStrike" cap="none">
                  <a:solidFill>
                    <a:schemeClr val="lt1"/>
                  </a:solidFill>
                  <a:latin typeface="Arial"/>
                  <a:ea typeface="Arial"/>
                  <a:cs typeface="Arial"/>
                  <a:sym typeface="Arial"/>
                </a:rPr>
                <a:t>&gt; BLS service unavailable</a:t>
              </a:r>
              <a:endParaRPr/>
            </a:p>
          </p:txBody>
        </p:sp>
        <p:grpSp>
          <p:nvGrpSpPr>
            <p:cNvPr id="391" name="Google Shape;391;p8"/>
            <p:cNvGrpSpPr/>
            <p:nvPr/>
          </p:nvGrpSpPr>
          <p:grpSpPr>
            <a:xfrm>
              <a:off x="7751446" y="1038620"/>
              <a:ext cx="436754" cy="432000"/>
              <a:chOff x="1864157" y="2825664"/>
              <a:chExt cx="436754" cy="432000"/>
            </a:xfrm>
          </p:grpSpPr>
          <p:sp>
            <p:nvSpPr>
              <p:cNvPr id="392" name="Google Shape;392;p8"/>
              <p:cNvSpPr/>
              <p:nvPr/>
            </p:nvSpPr>
            <p:spPr>
              <a:xfrm>
                <a:off x="1864157" y="2825664"/>
                <a:ext cx="432000" cy="43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00" b="0" i="0" u="none" strike="noStrike" cap="none">
                  <a:solidFill>
                    <a:schemeClr val="dk1"/>
                  </a:solidFill>
                  <a:latin typeface="Arial"/>
                  <a:ea typeface="Arial"/>
                  <a:cs typeface="Arial"/>
                  <a:sym typeface="Arial"/>
                </a:endParaRPr>
              </a:p>
            </p:txBody>
          </p:sp>
          <p:sp>
            <p:nvSpPr>
              <p:cNvPr id="393" name="Google Shape;393;p8"/>
              <p:cNvSpPr txBox="1"/>
              <p:nvPr/>
            </p:nvSpPr>
            <p:spPr>
              <a:xfrm>
                <a:off x="1872511" y="2921919"/>
                <a:ext cx="4284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End</a:t>
                </a:r>
                <a:endParaRPr/>
              </a:p>
            </p:txBody>
          </p:sp>
        </p:grpSp>
        <p:cxnSp>
          <p:nvCxnSpPr>
            <p:cNvPr id="399" name="Google Shape;399;p8"/>
            <p:cNvCxnSpPr>
              <a:stCxn id="374" idx="3"/>
              <a:endCxn id="375" idx="1"/>
            </p:cNvCxnSpPr>
            <p:nvPr/>
          </p:nvCxnSpPr>
          <p:spPr>
            <a:xfrm>
              <a:off x="5580925" y="1248950"/>
              <a:ext cx="193200" cy="6600"/>
            </a:xfrm>
            <a:prstGeom prst="straightConnector1">
              <a:avLst/>
            </a:prstGeom>
            <a:noFill/>
            <a:ln w="9525" cap="flat" cmpd="sng">
              <a:solidFill>
                <a:srgbClr val="FFBE00"/>
              </a:solidFill>
              <a:prstDash val="solid"/>
              <a:round/>
              <a:headEnd type="none" w="sm" len="sm"/>
              <a:tailEnd type="triangle" w="med" len="med"/>
            </a:ln>
          </p:spPr>
        </p:cxnSp>
        <p:cxnSp>
          <p:nvCxnSpPr>
            <p:cNvPr id="400" name="Google Shape;400;p8"/>
            <p:cNvCxnSpPr>
              <a:stCxn id="375" idx="3"/>
              <a:endCxn id="392" idx="2"/>
            </p:cNvCxnSpPr>
            <p:nvPr/>
          </p:nvCxnSpPr>
          <p:spPr>
            <a:xfrm flipV="1">
              <a:off x="7558238" y="1254620"/>
              <a:ext cx="193208" cy="1068"/>
            </a:xfrm>
            <a:prstGeom prst="straightConnector1">
              <a:avLst/>
            </a:prstGeom>
            <a:noFill/>
            <a:ln w="9525" cap="flat" cmpd="sng">
              <a:solidFill>
                <a:srgbClr val="FFBE00"/>
              </a:solidFill>
              <a:prstDash val="solid"/>
              <a:round/>
              <a:headEnd type="none" w="sm" len="sm"/>
              <a:tailEnd type="triangle" w="med" len="med"/>
            </a:ln>
          </p:spPr>
        </p:cxnSp>
        <p:sp>
          <p:nvSpPr>
            <p:cNvPr id="419" name="Google Shape;419;p8"/>
            <p:cNvSpPr txBox="1"/>
            <p:nvPr/>
          </p:nvSpPr>
          <p:spPr>
            <a:xfrm>
              <a:off x="8174000" y="1046871"/>
              <a:ext cx="9258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chemeClr val="lt1"/>
                  </a:solidFill>
                  <a:latin typeface="Arial"/>
                  <a:ea typeface="Arial"/>
                  <a:cs typeface="Arial"/>
                  <a:sym typeface="Arial"/>
                </a:rPr>
                <a:t>Objective of novice/ corporate espionage</a:t>
              </a:r>
              <a:endParaRPr/>
            </a:p>
          </p:txBody>
        </p:sp>
      </p:grpSp>
      <p:sp>
        <p:nvSpPr>
          <p:cNvPr id="420" name="Google Shape;420;p8"/>
          <p:cNvSpPr txBox="1"/>
          <p:nvPr/>
        </p:nvSpPr>
        <p:spPr>
          <a:xfrm>
            <a:off x="8304160" y="2808344"/>
            <a:ext cx="6609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chemeClr val="lt1"/>
                </a:solidFill>
                <a:latin typeface="Arial"/>
                <a:ea typeface="Arial"/>
                <a:cs typeface="Arial"/>
                <a:sym typeface="Arial"/>
              </a:rPr>
              <a:t>Objective of cyber criminals</a:t>
            </a:r>
            <a:endParaRPr/>
          </a:p>
        </p:txBody>
      </p:sp>
      <p:sp>
        <p:nvSpPr>
          <p:cNvPr id="421" name="Google Shape;421;p8"/>
          <p:cNvSpPr txBox="1"/>
          <p:nvPr/>
        </p:nvSpPr>
        <p:spPr>
          <a:xfrm>
            <a:off x="7948400" y="3461296"/>
            <a:ext cx="7491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dirty="0">
                <a:solidFill>
                  <a:schemeClr val="lt1"/>
                </a:solidFill>
                <a:latin typeface="Arial"/>
                <a:ea typeface="Arial"/>
                <a:cs typeface="Arial"/>
                <a:sym typeface="Arial"/>
              </a:rPr>
              <a:t>Objective of corporate espionage</a:t>
            </a:r>
            <a:endParaRPr dirty="0"/>
          </a:p>
        </p:txBody>
      </p:sp>
      <p:sp>
        <p:nvSpPr>
          <p:cNvPr id="422" name="Google Shape;422;p8"/>
          <p:cNvSpPr txBox="1"/>
          <p:nvPr/>
        </p:nvSpPr>
        <p:spPr>
          <a:xfrm>
            <a:off x="6088364" y="4096629"/>
            <a:ext cx="7491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chemeClr val="lt1"/>
                </a:solidFill>
                <a:latin typeface="Arial"/>
                <a:ea typeface="Arial"/>
                <a:cs typeface="Arial"/>
                <a:sym typeface="Arial"/>
              </a:rPr>
              <a:t>Objective of corporate espionage</a:t>
            </a:r>
            <a:endParaRPr/>
          </a:p>
        </p:txBody>
      </p:sp>
      <p:sp>
        <p:nvSpPr>
          <p:cNvPr id="423" name="Google Shape;423;p8"/>
          <p:cNvSpPr txBox="1"/>
          <p:nvPr/>
        </p:nvSpPr>
        <p:spPr>
          <a:xfrm>
            <a:off x="1051631" y="4553520"/>
            <a:ext cx="1564852" cy="1846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accent5"/>
                </a:solidFill>
                <a:latin typeface="Arial"/>
                <a:ea typeface="Arial"/>
                <a:cs typeface="Arial"/>
                <a:sym typeface="Arial"/>
              </a:rPr>
              <a:t>* </a:t>
            </a:r>
            <a:r>
              <a:rPr lang="en-US" sz="600" b="0" i="0" u="sng" strike="noStrike" cap="none">
                <a:solidFill>
                  <a:schemeClr val="accent5"/>
                </a:solidFill>
                <a:latin typeface="Arial"/>
                <a:ea typeface="Arial"/>
                <a:cs typeface="Arial"/>
                <a:sym typeface="Arial"/>
                <a:hlinkClick r:id="rId3">
                  <a:extLst>
                    <a:ext uri="{A12FA001-AC4F-418D-AE19-62706E023703}">
                      <ahyp:hlinkClr xmlns:ahyp="http://schemas.microsoft.com/office/drawing/2018/hyperlinkcolor" val="tx"/>
                    </a:ext>
                  </a:extLst>
                </a:hlinkClick>
              </a:rPr>
              <a:t>T-Mobile hack involved exposed router</a:t>
            </a:r>
            <a:endParaRPr sz="600" b="0" i="0" u="none" strike="noStrike" cap="none">
              <a:solidFill>
                <a:schemeClr val="accent5"/>
              </a:solidFill>
              <a:latin typeface="Arial"/>
              <a:ea typeface="Arial"/>
              <a:cs typeface="Arial"/>
              <a:sym typeface="Arial"/>
            </a:endParaRPr>
          </a:p>
        </p:txBody>
      </p:sp>
      <p:cxnSp>
        <p:nvCxnSpPr>
          <p:cNvPr id="424" name="Google Shape;424;p8"/>
          <p:cNvCxnSpPr>
            <a:stCxn id="382" idx="2"/>
          </p:cNvCxnSpPr>
          <p:nvPr/>
        </p:nvCxnSpPr>
        <p:spPr>
          <a:xfrm rot="5400000" flipH="1">
            <a:off x="6119449" y="1866028"/>
            <a:ext cx="3000" cy="1106100"/>
          </a:xfrm>
          <a:prstGeom prst="bentConnector4">
            <a:avLst>
              <a:gd name="adj1" fmla="val -5896567"/>
              <a:gd name="adj2" fmla="val 100004"/>
            </a:avLst>
          </a:prstGeom>
          <a:noFill/>
          <a:ln w="9525" cap="flat" cmpd="sng">
            <a:solidFill>
              <a:srgbClr val="FDB817"/>
            </a:solidFill>
            <a:prstDash val="solid"/>
            <a:round/>
            <a:headEnd type="none" w="med" len="med"/>
            <a:tailEnd type="triangle" w="med" len="med"/>
          </a:ln>
        </p:spPr>
      </p:cxnSp>
      <p:cxnSp>
        <p:nvCxnSpPr>
          <p:cNvPr id="425" name="Google Shape;425;p8"/>
          <p:cNvCxnSpPr>
            <a:stCxn id="380" idx="0"/>
            <a:endCxn id="375" idx="2"/>
          </p:cNvCxnSpPr>
          <p:nvPr/>
        </p:nvCxnSpPr>
        <p:spPr>
          <a:xfrm rot="-5400000">
            <a:off x="4994765" y="241447"/>
            <a:ext cx="403200" cy="2939400"/>
          </a:xfrm>
          <a:prstGeom prst="bentConnector3">
            <a:avLst>
              <a:gd name="adj1" fmla="val 27907"/>
            </a:avLst>
          </a:prstGeom>
          <a:noFill/>
          <a:ln w="9525" cap="flat" cmpd="sng">
            <a:solidFill>
              <a:srgbClr val="FDB817"/>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8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0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1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1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0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7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2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9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animBg="1"/>
      <p:bldP spid="374"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411" grpId="0"/>
      <p:bldP spid="420" grpId="0"/>
      <p:bldP spid="421" grpId="0"/>
      <p:bldP spid="4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30" name="Google Shape;430;p14"/>
          <p:cNvGrpSpPr/>
          <p:nvPr/>
        </p:nvGrpSpPr>
        <p:grpSpPr>
          <a:xfrm>
            <a:off x="1803451" y="910209"/>
            <a:ext cx="5348134" cy="2106355"/>
            <a:chOff x="1799446" y="878061"/>
            <a:chExt cx="4525091" cy="2106355"/>
          </a:xfrm>
        </p:grpSpPr>
        <p:sp>
          <p:nvSpPr>
            <p:cNvPr id="431" name="Google Shape;431;p14"/>
            <p:cNvSpPr/>
            <p:nvPr/>
          </p:nvSpPr>
          <p:spPr>
            <a:xfrm>
              <a:off x="1920045" y="950979"/>
              <a:ext cx="4404492" cy="2033437"/>
            </a:xfrm>
            <a:prstGeom prst="rect">
              <a:avLst/>
            </a:prstGeom>
            <a:solidFill>
              <a:srgbClr val="BFBFBF"/>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2" name="Google Shape;432;p14"/>
            <p:cNvSpPr/>
            <p:nvPr/>
          </p:nvSpPr>
          <p:spPr>
            <a:xfrm>
              <a:off x="1854275" y="899172"/>
              <a:ext cx="4440686" cy="2045310"/>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4"/>
            <p:cNvSpPr txBox="1"/>
            <p:nvPr/>
          </p:nvSpPr>
          <p:spPr>
            <a:xfrm>
              <a:off x="1799446" y="878061"/>
              <a:ext cx="1731578"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BB data center n network</a:t>
              </a:r>
              <a:endParaRPr sz="1400" b="0" i="0" u="none" strike="noStrike" cap="none">
                <a:solidFill>
                  <a:schemeClr val="dk1"/>
                </a:solidFill>
                <a:latin typeface="Arial"/>
                <a:ea typeface="Arial"/>
                <a:cs typeface="Arial"/>
                <a:sym typeface="Arial"/>
              </a:endParaRPr>
            </a:p>
          </p:txBody>
        </p:sp>
      </p:grpSp>
      <p:sp>
        <p:nvSpPr>
          <p:cNvPr id="434" name="Google Shape;434;p14"/>
          <p:cNvSpPr txBox="1"/>
          <p:nvPr/>
        </p:nvSpPr>
        <p:spPr>
          <a:xfrm>
            <a:off x="1079784" y="497647"/>
            <a:ext cx="6682970" cy="43858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Network Topology: Mitigation Techniques</a:t>
            </a:r>
            <a:endParaRPr sz="1200" b="0" i="0" u="none" strike="noStrike" cap="none">
              <a:solidFill>
                <a:srgbClr val="000000"/>
              </a:solidFill>
              <a:latin typeface="Arial"/>
              <a:ea typeface="Arial"/>
              <a:cs typeface="Arial"/>
              <a:sym typeface="Arial"/>
            </a:endParaRPr>
          </a:p>
        </p:txBody>
      </p:sp>
      <p:sp>
        <p:nvSpPr>
          <p:cNvPr id="435" name="Google Shape;435;p14"/>
          <p:cNvSpPr/>
          <p:nvPr/>
        </p:nvSpPr>
        <p:spPr>
          <a:xfrm>
            <a:off x="1163760" y="243065"/>
            <a:ext cx="1170000" cy="216000"/>
          </a:xfrm>
          <a:prstGeom prst="homePlate">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About BetterBe</a:t>
            </a:r>
            <a:endParaRPr sz="1400" b="0" i="0" u="none" strike="noStrike" cap="none">
              <a:solidFill>
                <a:srgbClr val="000000"/>
              </a:solidFill>
              <a:latin typeface="Arial"/>
              <a:ea typeface="Arial"/>
              <a:cs typeface="Arial"/>
              <a:sym typeface="Arial"/>
            </a:endParaRPr>
          </a:p>
        </p:txBody>
      </p:sp>
      <p:sp>
        <p:nvSpPr>
          <p:cNvPr id="436" name="Google Shape;436;p14"/>
          <p:cNvSpPr/>
          <p:nvPr/>
        </p:nvSpPr>
        <p:spPr>
          <a:xfrm>
            <a:off x="2269197"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p:txBody>
      </p:sp>
      <p:sp>
        <p:nvSpPr>
          <p:cNvPr id="437" name="Google Shape;437;p14"/>
          <p:cNvSpPr/>
          <p:nvPr/>
        </p:nvSpPr>
        <p:spPr>
          <a:xfrm>
            <a:off x="3374634"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Hacker Profiling</a:t>
            </a:r>
            <a:endParaRPr sz="1400" b="0" i="0" u="none" strike="noStrike" cap="none">
              <a:solidFill>
                <a:srgbClr val="000000"/>
              </a:solidFill>
              <a:latin typeface="Arial"/>
              <a:ea typeface="Arial"/>
              <a:cs typeface="Arial"/>
              <a:sym typeface="Arial"/>
            </a:endParaRPr>
          </a:p>
        </p:txBody>
      </p:sp>
      <p:sp>
        <p:nvSpPr>
          <p:cNvPr id="438" name="Google Shape;438;p14"/>
          <p:cNvSpPr/>
          <p:nvPr/>
        </p:nvSpPr>
        <p:spPr>
          <a:xfrm>
            <a:off x="4480071"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MITRE ATT&amp;CK Matrix</a:t>
            </a:r>
            <a:endParaRPr sz="1400" b="0" i="0" u="none" strike="noStrike" cap="none">
              <a:solidFill>
                <a:srgbClr val="000000"/>
              </a:solidFill>
              <a:latin typeface="Arial"/>
              <a:ea typeface="Arial"/>
              <a:cs typeface="Arial"/>
              <a:sym typeface="Arial"/>
            </a:endParaRPr>
          </a:p>
        </p:txBody>
      </p:sp>
      <p:sp>
        <p:nvSpPr>
          <p:cNvPr id="439" name="Google Shape;439;p14"/>
          <p:cNvSpPr/>
          <p:nvPr/>
        </p:nvSpPr>
        <p:spPr>
          <a:xfrm>
            <a:off x="5580226" y="243066"/>
            <a:ext cx="1170000" cy="216061"/>
          </a:xfrm>
          <a:prstGeom prst="chevron">
            <a:avLst>
              <a:gd name="adj" fmla="val 50000"/>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Attack Tree +</a:t>
            </a:r>
            <a:endParaRPr sz="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Network Topology</a:t>
            </a:r>
            <a:endParaRPr sz="800" b="0" i="0" u="none" strike="noStrike" cap="none">
              <a:solidFill>
                <a:srgbClr val="000000"/>
              </a:solidFill>
              <a:latin typeface="Arial"/>
              <a:ea typeface="Arial"/>
              <a:cs typeface="Arial"/>
              <a:sym typeface="Arial"/>
            </a:endParaRPr>
          </a:p>
        </p:txBody>
      </p:sp>
      <p:sp>
        <p:nvSpPr>
          <p:cNvPr id="440" name="Google Shape;440;p14"/>
          <p:cNvSpPr/>
          <p:nvPr/>
        </p:nvSpPr>
        <p:spPr>
          <a:xfrm>
            <a:off x="6696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p:txBody>
      </p:sp>
      <p:grpSp>
        <p:nvGrpSpPr>
          <p:cNvPr id="441" name="Google Shape;441;p14"/>
          <p:cNvGrpSpPr/>
          <p:nvPr/>
        </p:nvGrpSpPr>
        <p:grpSpPr>
          <a:xfrm>
            <a:off x="968793" y="1813076"/>
            <a:ext cx="644116" cy="392215"/>
            <a:chOff x="1319711" y="2257521"/>
            <a:chExt cx="748404" cy="392215"/>
          </a:xfrm>
        </p:grpSpPr>
        <p:sp>
          <p:nvSpPr>
            <p:cNvPr id="442" name="Google Shape;442;p14"/>
            <p:cNvSpPr/>
            <p:nvPr/>
          </p:nvSpPr>
          <p:spPr>
            <a:xfrm>
              <a:off x="1357311" y="2275284"/>
              <a:ext cx="710804" cy="374452"/>
            </a:xfrm>
            <a:prstGeom prst="cloud">
              <a:avLst/>
            </a:prstGeom>
            <a:solidFill>
              <a:srgbClr val="BFBFBF"/>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3" name="Google Shape;443;p14"/>
            <p:cNvSpPr/>
            <p:nvPr/>
          </p:nvSpPr>
          <p:spPr>
            <a:xfrm>
              <a:off x="1319711" y="2257521"/>
              <a:ext cx="710804" cy="374452"/>
            </a:xfrm>
            <a:prstGeom prst="cloud">
              <a:avLst/>
            </a:prstGeom>
            <a:solidFill>
              <a:srgbClr val="FFFFFF"/>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HTTPS</a:t>
              </a:r>
              <a:endParaRPr sz="1100" b="0" i="0" u="none" strike="noStrike" cap="none">
                <a:solidFill>
                  <a:srgbClr val="000000"/>
                </a:solidFill>
                <a:latin typeface="Arial"/>
                <a:ea typeface="Arial"/>
                <a:cs typeface="Arial"/>
                <a:sym typeface="Arial"/>
              </a:endParaRPr>
            </a:p>
          </p:txBody>
        </p:sp>
      </p:grpSp>
      <p:grpSp>
        <p:nvGrpSpPr>
          <p:cNvPr id="444" name="Google Shape;444;p14"/>
          <p:cNvGrpSpPr/>
          <p:nvPr/>
        </p:nvGrpSpPr>
        <p:grpSpPr>
          <a:xfrm>
            <a:off x="1736214" y="1080000"/>
            <a:ext cx="5279725" cy="2081346"/>
            <a:chOff x="1732208" y="1047852"/>
            <a:chExt cx="4467632" cy="2081346"/>
          </a:xfrm>
        </p:grpSpPr>
        <p:sp>
          <p:nvSpPr>
            <p:cNvPr id="445" name="Google Shape;445;p14"/>
            <p:cNvSpPr/>
            <p:nvPr/>
          </p:nvSpPr>
          <p:spPr>
            <a:xfrm>
              <a:off x="1797978" y="1087998"/>
              <a:ext cx="4401862" cy="2041200"/>
            </a:xfrm>
            <a:prstGeom prst="rect">
              <a:avLst/>
            </a:prstGeom>
            <a:solidFill>
              <a:srgbClr val="BFBFBF"/>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6" name="Google Shape;446;p14"/>
            <p:cNvSpPr/>
            <p:nvPr/>
          </p:nvSpPr>
          <p:spPr>
            <a:xfrm>
              <a:off x="1732208" y="1047852"/>
              <a:ext cx="4440686" cy="2045310"/>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7" name="Google Shape;447;p14"/>
          <p:cNvSpPr txBox="1"/>
          <p:nvPr/>
        </p:nvSpPr>
        <p:spPr>
          <a:xfrm>
            <a:off x="1672648" y="1066021"/>
            <a:ext cx="1731578"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BB data center 1 network</a:t>
            </a:r>
            <a:endParaRPr sz="1400" b="0" i="0" u="none" strike="noStrike" cap="none">
              <a:solidFill>
                <a:schemeClr val="dk1"/>
              </a:solidFill>
              <a:latin typeface="Arial"/>
              <a:ea typeface="Arial"/>
              <a:cs typeface="Arial"/>
              <a:sym typeface="Arial"/>
            </a:endParaRPr>
          </a:p>
        </p:txBody>
      </p:sp>
      <p:sp>
        <p:nvSpPr>
          <p:cNvPr id="448" name="Google Shape;448;p14"/>
          <p:cNvSpPr/>
          <p:nvPr/>
        </p:nvSpPr>
        <p:spPr>
          <a:xfrm>
            <a:off x="6258806" y="4391518"/>
            <a:ext cx="633569" cy="211445"/>
          </a:xfrm>
          <a:prstGeom prst="leftRightArrow">
            <a:avLst>
              <a:gd name="adj1" fmla="val 50000"/>
              <a:gd name="adj2" fmla="val 50000"/>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lt1"/>
                </a:solidFill>
                <a:latin typeface="Arial"/>
                <a:ea typeface="Arial"/>
                <a:cs typeface="Arial"/>
                <a:sym typeface="Arial"/>
              </a:rPr>
              <a:t>VPN</a:t>
            </a:r>
            <a:endParaRPr sz="1400" b="0" i="0" u="none" strike="noStrike" cap="none">
              <a:solidFill>
                <a:schemeClr val="lt1"/>
              </a:solidFill>
              <a:latin typeface="Arial"/>
              <a:ea typeface="Arial"/>
              <a:cs typeface="Arial"/>
              <a:sym typeface="Arial"/>
            </a:endParaRPr>
          </a:p>
        </p:txBody>
      </p:sp>
      <p:cxnSp>
        <p:nvCxnSpPr>
          <p:cNvPr id="449" name="Google Shape;449;p14"/>
          <p:cNvCxnSpPr>
            <a:stCxn id="450" idx="0"/>
            <a:endCxn id="443" idx="2"/>
          </p:cNvCxnSpPr>
          <p:nvPr/>
        </p:nvCxnSpPr>
        <p:spPr>
          <a:xfrm rot="-5400000">
            <a:off x="664979" y="1803423"/>
            <a:ext cx="108900" cy="502500"/>
          </a:xfrm>
          <a:prstGeom prst="bentConnector2">
            <a:avLst/>
          </a:prstGeom>
          <a:noFill/>
          <a:ln w="9525" cap="flat" cmpd="sng">
            <a:solidFill>
              <a:srgbClr val="7F7F7F"/>
            </a:solidFill>
            <a:prstDash val="solid"/>
            <a:round/>
            <a:headEnd type="none" w="sm" len="sm"/>
            <a:tailEnd type="stealth" w="med" len="med"/>
          </a:ln>
        </p:spPr>
      </p:cxnSp>
      <p:cxnSp>
        <p:nvCxnSpPr>
          <p:cNvPr id="451" name="Google Shape;451;p14"/>
          <p:cNvCxnSpPr>
            <a:stCxn id="443" idx="0"/>
            <a:endCxn id="452" idx="1"/>
          </p:cNvCxnSpPr>
          <p:nvPr/>
        </p:nvCxnSpPr>
        <p:spPr>
          <a:xfrm>
            <a:off x="1580039" y="2000302"/>
            <a:ext cx="328200" cy="900"/>
          </a:xfrm>
          <a:prstGeom prst="straightConnector1">
            <a:avLst/>
          </a:prstGeom>
          <a:noFill/>
          <a:ln w="9525" cap="flat" cmpd="sng">
            <a:solidFill>
              <a:srgbClr val="7F7F7F"/>
            </a:solidFill>
            <a:prstDash val="solid"/>
            <a:round/>
            <a:headEnd type="none" w="sm" len="sm"/>
            <a:tailEnd type="stealth" w="med" len="med"/>
          </a:ln>
        </p:spPr>
      </p:cxnSp>
      <p:grpSp>
        <p:nvGrpSpPr>
          <p:cNvPr id="453" name="Google Shape;453;p14"/>
          <p:cNvGrpSpPr/>
          <p:nvPr/>
        </p:nvGrpSpPr>
        <p:grpSpPr>
          <a:xfrm>
            <a:off x="1742649" y="1229072"/>
            <a:ext cx="751831" cy="1790256"/>
            <a:chOff x="1738206" y="1830121"/>
            <a:chExt cx="751831" cy="1790256"/>
          </a:xfrm>
        </p:grpSpPr>
        <p:cxnSp>
          <p:nvCxnSpPr>
            <p:cNvPr id="454" name="Google Shape;454;p14"/>
            <p:cNvCxnSpPr/>
            <p:nvPr/>
          </p:nvCxnSpPr>
          <p:spPr>
            <a:xfrm rot="10800000">
              <a:off x="2114120" y="2996984"/>
              <a:ext cx="0" cy="104100"/>
            </a:xfrm>
            <a:prstGeom prst="straightConnector1">
              <a:avLst/>
            </a:prstGeom>
            <a:noFill/>
            <a:ln w="9525" cap="flat" cmpd="sng">
              <a:solidFill>
                <a:schemeClr val="dk1"/>
              </a:solidFill>
              <a:prstDash val="solid"/>
              <a:miter lim="800000"/>
              <a:headEnd type="none" w="sm" len="sm"/>
              <a:tailEnd type="none" w="sm" len="sm"/>
            </a:ln>
          </p:spPr>
        </p:cxnSp>
        <p:cxnSp>
          <p:nvCxnSpPr>
            <p:cNvPr id="455" name="Google Shape;455;p14"/>
            <p:cNvCxnSpPr/>
            <p:nvPr/>
          </p:nvCxnSpPr>
          <p:spPr>
            <a:xfrm>
              <a:off x="2114121" y="2302494"/>
              <a:ext cx="3" cy="95214"/>
            </a:xfrm>
            <a:prstGeom prst="straightConnector1">
              <a:avLst/>
            </a:prstGeom>
            <a:noFill/>
            <a:ln w="9525" cap="flat" cmpd="sng">
              <a:solidFill>
                <a:schemeClr val="dk1"/>
              </a:solidFill>
              <a:prstDash val="solid"/>
              <a:miter lim="800000"/>
              <a:headEnd type="none" w="sm" len="sm"/>
              <a:tailEnd type="none" w="sm" len="sm"/>
            </a:ln>
          </p:spPr>
        </p:cxnSp>
        <p:grpSp>
          <p:nvGrpSpPr>
            <p:cNvPr id="456" name="Google Shape;456;p14"/>
            <p:cNvGrpSpPr/>
            <p:nvPr/>
          </p:nvGrpSpPr>
          <p:grpSpPr>
            <a:xfrm>
              <a:off x="1738206" y="1830121"/>
              <a:ext cx="751831" cy="1790256"/>
              <a:chOff x="1738037" y="1830121"/>
              <a:chExt cx="751831" cy="1790256"/>
            </a:xfrm>
          </p:grpSpPr>
          <p:grpSp>
            <p:nvGrpSpPr>
              <p:cNvPr id="457" name="Google Shape;457;p14"/>
              <p:cNvGrpSpPr/>
              <p:nvPr/>
            </p:nvGrpSpPr>
            <p:grpSpPr>
              <a:xfrm>
                <a:off x="1855787" y="2396223"/>
                <a:ext cx="507783" cy="600986"/>
                <a:chOff x="2728368" y="2265759"/>
                <a:chExt cx="507783" cy="600986"/>
              </a:xfrm>
            </p:grpSpPr>
            <p:pic>
              <p:nvPicPr>
                <p:cNvPr id="452" name="Google Shape;452;p14" descr="Google Cloud Load Balancer, Google Cloud Storage for Hosting a Site | by  Pablo A. Del Valle H. | The Startup | Medium"/>
                <p:cNvPicPr preferRelativeResize="0"/>
                <p:nvPr/>
              </p:nvPicPr>
              <p:blipFill rotWithShape="1">
                <a:blip r:embed="rId3">
                  <a:alphaModFix/>
                </a:blip>
                <a:srcRect/>
                <a:stretch/>
              </p:blipFill>
              <p:spPr>
                <a:xfrm>
                  <a:off x="2776283" y="2265759"/>
                  <a:ext cx="411955" cy="411955"/>
                </a:xfrm>
                <a:prstGeom prst="rect">
                  <a:avLst/>
                </a:prstGeom>
                <a:noFill/>
                <a:ln>
                  <a:noFill/>
                </a:ln>
              </p:spPr>
            </p:pic>
            <p:sp>
              <p:nvSpPr>
                <p:cNvPr id="458" name="Google Shape;458;p14"/>
                <p:cNvSpPr txBox="1"/>
                <p:nvPr/>
              </p:nvSpPr>
              <p:spPr>
                <a:xfrm>
                  <a:off x="2728368" y="2620564"/>
                  <a:ext cx="507783"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Load balancer</a:t>
                  </a:r>
                  <a:endParaRPr sz="800" b="0" i="0" u="none" strike="noStrike" cap="none">
                    <a:solidFill>
                      <a:srgbClr val="000000"/>
                    </a:solidFill>
                    <a:latin typeface="Arial"/>
                    <a:ea typeface="Arial"/>
                    <a:cs typeface="Arial"/>
                    <a:sym typeface="Arial"/>
                  </a:endParaRPr>
                </a:p>
              </p:txBody>
            </p:sp>
          </p:grpSp>
          <p:grpSp>
            <p:nvGrpSpPr>
              <p:cNvPr id="459" name="Google Shape;459;p14"/>
              <p:cNvGrpSpPr/>
              <p:nvPr/>
            </p:nvGrpSpPr>
            <p:grpSpPr>
              <a:xfrm>
                <a:off x="1738037" y="1830121"/>
                <a:ext cx="751830" cy="498977"/>
                <a:chOff x="2623586" y="1500727"/>
                <a:chExt cx="751830" cy="498977"/>
              </a:xfrm>
            </p:grpSpPr>
            <p:pic>
              <p:nvPicPr>
                <p:cNvPr id="460" name="Google Shape;460;p14"/>
                <p:cNvPicPr preferRelativeResize="0"/>
                <p:nvPr/>
              </p:nvPicPr>
              <p:blipFill rotWithShape="1">
                <a:blip r:embed="rId4">
                  <a:alphaModFix/>
                </a:blip>
                <a:srcRect/>
                <a:stretch/>
              </p:blipFill>
              <p:spPr>
                <a:xfrm>
                  <a:off x="2769774" y="1500727"/>
                  <a:ext cx="459454" cy="374452"/>
                </a:xfrm>
                <a:prstGeom prst="rect">
                  <a:avLst/>
                </a:prstGeom>
                <a:noFill/>
                <a:ln>
                  <a:noFill/>
                </a:ln>
              </p:spPr>
            </p:pic>
            <p:sp>
              <p:nvSpPr>
                <p:cNvPr id="461" name="Google Shape;461;p14"/>
                <p:cNvSpPr txBox="1"/>
                <p:nvPr/>
              </p:nvSpPr>
              <p:spPr>
                <a:xfrm>
                  <a:off x="2623586" y="1830467"/>
                  <a:ext cx="751830" cy="1692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Flood gate</a:t>
                  </a:r>
                  <a:endParaRPr sz="1400" b="0" i="0" u="none" strike="noStrike" cap="none">
                    <a:solidFill>
                      <a:srgbClr val="000000"/>
                    </a:solidFill>
                    <a:latin typeface="Arial"/>
                    <a:ea typeface="Arial"/>
                    <a:cs typeface="Arial"/>
                    <a:sym typeface="Arial"/>
                  </a:endParaRPr>
                </a:p>
              </p:txBody>
            </p:sp>
          </p:grpSp>
          <p:grpSp>
            <p:nvGrpSpPr>
              <p:cNvPr id="462" name="Google Shape;462;p14"/>
              <p:cNvGrpSpPr/>
              <p:nvPr/>
            </p:nvGrpSpPr>
            <p:grpSpPr>
              <a:xfrm>
                <a:off x="1806602" y="3143967"/>
                <a:ext cx="625723" cy="307173"/>
                <a:chOff x="1195469" y="3171893"/>
                <a:chExt cx="625723" cy="307173"/>
              </a:xfrm>
            </p:grpSpPr>
            <p:sp>
              <p:nvSpPr>
                <p:cNvPr id="463" name="Google Shape;463;p14"/>
                <p:cNvSpPr/>
                <p:nvPr/>
              </p:nvSpPr>
              <p:spPr>
                <a:xfrm>
                  <a:off x="1195469" y="3171893"/>
                  <a:ext cx="625723" cy="307173"/>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4" name="Google Shape;464;p14"/>
                <p:cNvSpPr/>
                <p:nvPr/>
              </p:nvSpPr>
              <p:spPr>
                <a:xfrm>
                  <a:off x="1239398" y="3223132"/>
                  <a:ext cx="540000" cy="216000"/>
                </a:xfrm>
                <a:prstGeom prst="roundRect">
                  <a:avLst>
                    <a:gd name="adj" fmla="val 16667"/>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LDAP</a:t>
                  </a:r>
                  <a:endParaRPr sz="1400" b="0" i="0" u="none" strike="noStrike" cap="none">
                    <a:solidFill>
                      <a:srgbClr val="000000"/>
                    </a:solidFill>
                    <a:latin typeface="Arial"/>
                    <a:ea typeface="Arial"/>
                    <a:cs typeface="Arial"/>
                    <a:sym typeface="Arial"/>
                  </a:endParaRPr>
                </a:p>
              </p:txBody>
            </p:sp>
          </p:grpSp>
          <p:sp>
            <p:nvSpPr>
              <p:cNvPr id="465" name="Google Shape;465;p14"/>
              <p:cNvSpPr txBox="1"/>
              <p:nvPr/>
            </p:nvSpPr>
            <p:spPr>
              <a:xfrm>
                <a:off x="1738038" y="3451140"/>
                <a:ext cx="751830" cy="1692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Authn/ authz</a:t>
                </a:r>
                <a:endParaRPr sz="800" b="0" i="0" u="none" strike="noStrike" cap="none">
                  <a:solidFill>
                    <a:srgbClr val="000000"/>
                  </a:solidFill>
                  <a:latin typeface="Arial"/>
                  <a:ea typeface="Arial"/>
                  <a:cs typeface="Arial"/>
                  <a:sym typeface="Arial"/>
                </a:endParaRPr>
              </a:p>
            </p:txBody>
          </p:sp>
        </p:grpSp>
      </p:grpSp>
      <p:grpSp>
        <p:nvGrpSpPr>
          <p:cNvPr id="466" name="Google Shape;466;p14"/>
          <p:cNvGrpSpPr/>
          <p:nvPr/>
        </p:nvGrpSpPr>
        <p:grpSpPr>
          <a:xfrm>
            <a:off x="157979" y="1797244"/>
            <a:ext cx="620400" cy="481079"/>
            <a:chOff x="130848" y="2266136"/>
            <a:chExt cx="620400" cy="481079"/>
          </a:xfrm>
        </p:grpSpPr>
        <p:grpSp>
          <p:nvGrpSpPr>
            <p:cNvPr id="467" name="Google Shape;467;p14"/>
            <p:cNvGrpSpPr/>
            <p:nvPr/>
          </p:nvGrpSpPr>
          <p:grpSpPr>
            <a:xfrm>
              <a:off x="247651" y="2266136"/>
              <a:ext cx="414085" cy="295284"/>
              <a:chOff x="604524" y="2102103"/>
              <a:chExt cx="414085" cy="295284"/>
            </a:xfrm>
          </p:grpSpPr>
          <p:sp>
            <p:nvSpPr>
              <p:cNvPr id="468" name="Google Shape;468;p14"/>
              <p:cNvSpPr/>
              <p:nvPr/>
            </p:nvSpPr>
            <p:spPr>
              <a:xfrm>
                <a:off x="631909" y="2129487"/>
                <a:ext cx="386700" cy="267900"/>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9" name="Google Shape;469;p14"/>
              <p:cNvSpPr/>
              <p:nvPr/>
            </p:nvSpPr>
            <p:spPr>
              <a:xfrm>
                <a:off x="604524" y="2102103"/>
                <a:ext cx="386829" cy="267891"/>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70" name="Google Shape;470;p14"/>
              <p:cNvPicPr preferRelativeResize="0"/>
              <p:nvPr/>
            </p:nvPicPr>
            <p:blipFill rotWithShape="1">
              <a:blip r:embed="rId5">
                <a:alphaModFix/>
              </a:blip>
              <a:srcRect/>
              <a:stretch/>
            </p:blipFill>
            <p:spPr>
              <a:xfrm>
                <a:off x="649121" y="2127840"/>
                <a:ext cx="302172" cy="219075"/>
              </a:xfrm>
              <a:prstGeom prst="rect">
                <a:avLst/>
              </a:prstGeom>
              <a:noFill/>
              <a:ln>
                <a:noFill/>
              </a:ln>
            </p:spPr>
          </p:pic>
        </p:grpSp>
        <p:sp>
          <p:nvSpPr>
            <p:cNvPr id="450" name="Google Shape;450;p14"/>
            <p:cNvSpPr txBox="1"/>
            <p:nvPr/>
          </p:nvSpPr>
          <p:spPr>
            <a:xfrm>
              <a:off x="130848" y="2578015"/>
              <a:ext cx="620400" cy="169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lt1"/>
                  </a:solidFill>
                  <a:latin typeface="Arial"/>
                  <a:ea typeface="Arial"/>
                  <a:cs typeface="Arial"/>
                  <a:sym typeface="Arial"/>
                </a:rPr>
                <a:t>Leasing portal</a:t>
              </a:r>
              <a:endParaRPr sz="800" b="0" i="0" u="none" strike="noStrike" cap="none">
                <a:solidFill>
                  <a:schemeClr val="lt1"/>
                </a:solidFill>
                <a:latin typeface="Arial"/>
                <a:ea typeface="Arial"/>
                <a:cs typeface="Arial"/>
                <a:sym typeface="Arial"/>
              </a:endParaRPr>
            </a:p>
          </p:txBody>
        </p:sp>
      </p:grpSp>
      <p:sp>
        <p:nvSpPr>
          <p:cNvPr id="471" name="Google Shape;471;p14"/>
          <p:cNvSpPr/>
          <p:nvPr/>
        </p:nvSpPr>
        <p:spPr>
          <a:xfrm>
            <a:off x="1041453" y="1075487"/>
            <a:ext cx="584121" cy="236725"/>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DoS protection</a:t>
            </a:r>
            <a:endParaRPr sz="1400" b="0" i="0" u="none" strike="noStrike" cap="none">
              <a:solidFill>
                <a:srgbClr val="000000"/>
              </a:solidFill>
              <a:latin typeface="Arial"/>
              <a:ea typeface="Arial"/>
              <a:cs typeface="Arial"/>
              <a:sym typeface="Arial"/>
            </a:endParaRPr>
          </a:p>
        </p:txBody>
      </p:sp>
      <p:sp>
        <p:nvSpPr>
          <p:cNvPr id="472" name="Google Shape;472;p14"/>
          <p:cNvSpPr/>
          <p:nvPr/>
        </p:nvSpPr>
        <p:spPr>
          <a:xfrm>
            <a:off x="714634" y="1406743"/>
            <a:ext cx="909341" cy="314231"/>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Traffic monitoring + TLS 1.3 for perfect forward secrecy</a:t>
            </a:r>
            <a:endParaRPr sz="1400" b="0" i="0" u="none" strike="noStrike" cap="none">
              <a:solidFill>
                <a:srgbClr val="000000"/>
              </a:solidFill>
              <a:latin typeface="Arial"/>
              <a:ea typeface="Arial"/>
              <a:cs typeface="Arial"/>
              <a:sym typeface="Arial"/>
            </a:endParaRPr>
          </a:p>
        </p:txBody>
      </p:sp>
      <p:sp>
        <p:nvSpPr>
          <p:cNvPr id="473" name="Google Shape;473;p14"/>
          <p:cNvSpPr/>
          <p:nvPr/>
        </p:nvSpPr>
        <p:spPr>
          <a:xfrm>
            <a:off x="282975" y="2784125"/>
            <a:ext cx="1361100" cy="490500"/>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1"/>
                </a:solidFill>
                <a:latin typeface="Arial"/>
                <a:ea typeface="Arial"/>
                <a:cs typeface="Arial"/>
                <a:sym typeface="Arial"/>
              </a:rPr>
              <a:t>Multi-factor authn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1"/>
                </a:solidFill>
                <a:latin typeface="Arial"/>
                <a:ea typeface="Arial"/>
                <a:cs typeface="Arial"/>
                <a:sym typeface="Arial"/>
              </a:rPr>
              <a:t>+ log monitoring to detect and auto delete unauthorized roles created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1"/>
                </a:solidFill>
                <a:latin typeface="Arial"/>
                <a:ea typeface="Arial"/>
                <a:cs typeface="Arial"/>
                <a:sym typeface="Arial"/>
              </a:rPr>
              <a:t>+ user/ service account mgmt</a:t>
            </a:r>
            <a:endParaRPr sz="1400" b="0" i="0" u="none" strike="noStrike" cap="none" dirty="0">
              <a:solidFill>
                <a:srgbClr val="000000"/>
              </a:solidFill>
              <a:latin typeface="Arial"/>
              <a:ea typeface="Arial"/>
              <a:cs typeface="Arial"/>
              <a:sym typeface="Arial"/>
            </a:endParaRPr>
          </a:p>
        </p:txBody>
      </p:sp>
      <p:cxnSp>
        <p:nvCxnSpPr>
          <p:cNvPr id="474" name="Google Shape;474;p14"/>
          <p:cNvCxnSpPr>
            <a:stCxn id="452" idx="3"/>
            <a:endCxn id="475" idx="1"/>
          </p:cNvCxnSpPr>
          <p:nvPr/>
        </p:nvCxnSpPr>
        <p:spPr>
          <a:xfrm rot="10800000" flipH="1">
            <a:off x="2320269" y="1627052"/>
            <a:ext cx="334500" cy="374100"/>
          </a:xfrm>
          <a:prstGeom prst="bentConnector3">
            <a:avLst>
              <a:gd name="adj1" fmla="val 50009"/>
            </a:avLst>
          </a:prstGeom>
          <a:noFill/>
          <a:ln w="9525" cap="flat" cmpd="sng">
            <a:solidFill>
              <a:srgbClr val="7F7F7F"/>
            </a:solidFill>
            <a:prstDash val="solid"/>
            <a:round/>
            <a:headEnd type="none" w="sm" len="sm"/>
            <a:tailEnd type="stealth" w="med" len="med"/>
          </a:ln>
        </p:spPr>
      </p:cxnSp>
      <p:cxnSp>
        <p:nvCxnSpPr>
          <p:cNvPr id="476" name="Google Shape;476;p14"/>
          <p:cNvCxnSpPr>
            <a:stCxn id="452" idx="3"/>
            <a:endCxn id="477" idx="1"/>
          </p:cNvCxnSpPr>
          <p:nvPr/>
        </p:nvCxnSpPr>
        <p:spPr>
          <a:xfrm>
            <a:off x="2320269" y="2001152"/>
            <a:ext cx="344700" cy="596400"/>
          </a:xfrm>
          <a:prstGeom prst="bentConnector3">
            <a:avLst>
              <a:gd name="adj1" fmla="val 48984"/>
            </a:avLst>
          </a:prstGeom>
          <a:noFill/>
          <a:ln w="9525" cap="flat" cmpd="sng">
            <a:solidFill>
              <a:srgbClr val="7F7F7F"/>
            </a:solidFill>
            <a:prstDash val="solid"/>
            <a:round/>
            <a:headEnd type="none" w="sm" len="sm"/>
            <a:tailEnd type="stealth" w="med" len="med"/>
          </a:ln>
        </p:spPr>
      </p:cxnSp>
      <p:sp>
        <p:nvSpPr>
          <p:cNvPr id="478" name="Google Shape;478;p14"/>
          <p:cNvSpPr/>
          <p:nvPr/>
        </p:nvSpPr>
        <p:spPr>
          <a:xfrm>
            <a:off x="258750" y="3453825"/>
            <a:ext cx="1361100" cy="462600"/>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Traffic lockdown: no traffic allowed between different client subnets and between BLS instances in the same subnet</a:t>
            </a:r>
            <a:endParaRPr sz="1400" b="0" i="0" u="none" strike="noStrike" cap="none">
              <a:solidFill>
                <a:srgbClr val="000000"/>
              </a:solidFill>
              <a:latin typeface="Arial"/>
              <a:ea typeface="Arial"/>
              <a:cs typeface="Arial"/>
              <a:sym typeface="Arial"/>
            </a:endParaRPr>
          </a:p>
        </p:txBody>
      </p:sp>
      <p:grpSp>
        <p:nvGrpSpPr>
          <p:cNvPr id="479" name="Google Shape;479;p14"/>
          <p:cNvGrpSpPr/>
          <p:nvPr/>
        </p:nvGrpSpPr>
        <p:grpSpPr>
          <a:xfrm>
            <a:off x="5874717" y="1425292"/>
            <a:ext cx="577614" cy="538377"/>
            <a:chOff x="5530715" y="2626730"/>
            <a:chExt cx="577614" cy="538377"/>
          </a:xfrm>
        </p:grpSpPr>
        <p:pic>
          <p:nvPicPr>
            <p:cNvPr id="480" name="Google Shape;480;p14" descr="Networking | MyDraw"/>
            <p:cNvPicPr preferRelativeResize="0"/>
            <p:nvPr/>
          </p:nvPicPr>
          <p:blipFill rotWithShape="1">
            <a:blip r:embed="rId6">
              <a:alphaModFix/>
            </a:blip>
            <a:srcRect/>
            <a:stretch/>
          </p:blipFill>
          <p:spPr>
            <a:xfrm>
              <a:off x="5545815" y="2626730"/>
              <a:ext cx="547200" cy="410400"/>
            </a:xfrm>
            <a:prstGeom prst="rect">
              <a:avLst/>
            </a:prstGeom>
            <a:noFill/>
            <a:ln>
              <a:noFill/>
            </a:ln>
          </p:spPr>
        </p:pic>
        <p:sp>
          <p:nvSpPr>
            <p:cNvPr id="481" name="Google Shape;481;p14"/>
            <p:cNvSpPr txBox="1"/>
            <p:nvPr/>
          </p:nvSpPr>
          <p:spPr>
            <a:xfrm>
              <a:off x="5530715" y="2995870"/>
              <a:ext cx="577614" cy="1692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NAT gateway</a:t>
              </a:r>
              <a:endParaRPr sz="800" b="0" i="0" u="none" strike="noStrike" cap="none">
                <a:solidFill>
                  <a:srgbClr val="000000"/>
                </a:solidFill>
                <a:latin typeface="Arial"/>
                <a:ea typeface="Arial"/>
                <a:cs typeface="Arial"/>
                <a:sym typeface="Arial"/>
              </a:endParaRPr>
            </a:p>
          </p:txBody>
        </p:sp>
      </p:grpSp>
      <p:sp>
        <p:nvSpPr>
          <p:cNvPr id="482" name="Google Shape;482;p14"/>
          <p:cNvSpPr/>
          <p:nvPr/>
        </p:nvSpPr>
        <p:spPr>
          <a:xfrm>
            <a:off x="7420199" y="1044760"/>
            <a:ext cx="710632" cy="207876"/>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1"/>
                </a:solidFill>
                <a:latin typeface="Arial"/>
                <a:ea typeface="Arial"/>
                <a:cs typeface="Arial"/>
                <a:sym typeface="Arial"/>
              </a:rPr>
              <a:t>IP masquerading</a:t>
            </a:r>
            <a:endParaRPr sz="1400" b="0" i="0" u="none" strike="noStrike" cap="none" dirty="0">
              <a:solidFill>
                <a:srgbClr val="000000"/>
              </a:solidFill>
              <a:latin typeface="Arial"/>
              <a:ea typeface="Arial"/>
              <a:cs typeface="Arial"/>
              <a:sym typeface="Arial"/>
            </a:endParaRPr>
          </a:p>
        </p:txBody>
      </p:sp>
      <p:sp>
        <p:nvSpPr>
          <p:cNvPr id="483" name="Google Shape;483;p14"/>
          <p:cNvSpPr txBox="1"/>
          <p:nvPr/>
        </p:nvSpPr>
        <p:spPr>
          <a:xfrm>
            <a:off x="2621955" y="2158389"/>
            <a:ext cx="792001"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Client n subnet</a:t>
            </a:r>
            <a:endParaRPr sz="1400" b="0" i="0" u="none" strike="noStrike" cap="none">
              <a:solidFill>
                <a:srgbClr val="000000"/>
              </a:solidFill>
              <a:latin typeface="Arial"/>
              <a:ea typeface="Arial"/>
              <a:cs typeface="Arial"/>
              <a:sym typeface="Arial"/>
            </a:endParaRPr>
          </a:p>
        </p:txBody>
      </p:sp>
      <p:cxnSp>
        <p:nvCxnSpPr>
          <p:cNvPr id="484" name="Google Shape;484;p14"/>
          <p:cNvCxnSpPr>
            <a:stCxn id="480" idx="3"/>
            <a:endCxn id="485" idx="1"/>
          </p:cNvCxnSpPr>
          <p:nvPr/>
        </p:nvCxnSpPr>
        <p:spPr>
          <a:xfrm>
            <a:off x="6437017" y="1630492"/>
            <a:ext cx="997200" cy="8700"/>
          </a:xfrm>
          <a:prstGeom prst="straightConnector1">
            <a:avLst/>
          </a:prstGeom>
          <a:noFill/>
          <a:ln w="9525" cap="flat" cmpd="sng">
            <a:solidFill>
              <a:srgbClr val="7F7F7F"/>
            </a:solidFill>
            <a:prstDash val="solid"/>
            <a:round/>
            <a:headEnd type="none" w="sm" len="sm"/>
            <a:tailEnd type="triangle" w="med" len="med"/>
          </a:ln>
        </p:spPr>
      </p:cxnSp>
      <p:grpSp>
        <p:nvGrpSpPr>
          <p:cNvPr id="486" name="Google Shape;486;p14"/>
          <p:cNvGrpSpPr/>
          <p:nvPr/>
        </p:nvGrpSpPr>
        <p:grpSpPr>
          <a:xfrm>
            <a:off x="7381363" y="1310152"/>
            <a:ext cx="1305141" cy="631613"/>
            <a:chOff x="3756402" y="3782483"/>
            <a:chExt cx="1305141" cy="631613"/>
          </a:xfrm>
        </p:grpSpPr>
        <p:sp>
          <p:nvSpPr>
            <p:cNvPr id="485" name="Google Shape;485;p14"/>
            <p:cNvSpPr/>
            <p:nvPr/>
          </p:nvSpPr>
          <p:spPr>
            <a:xfrm>
              <a:off x="3809333" y="3809019"/>
              <a:ext cx="1145925" cy="605077"/>
            </a:xfrm>
            <a:prstGeom prst="rect">
              <a:avLst/>
            </a:prstGeom>
            <a:noFill/>
            <a:ln w="9525"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7" name="Google Shape;487;p14"/>
            <p:cNvSpPr/>
            <p:nvPr/>
          </p:nvSpPr>
          <p:spPr>
            <a:xfrm>
              <a:off x="3880147" y="3937716"/>
              <a:ext cx="625723" cy="297608"/>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8" name="Google Shape;488;p14"/>
            <p:cNvSpPr/>
            <p:nvPr/>
          </p:nvSpPr>
          <p:spPr>
            <a:xfrm>
              <a:off x="4615075" y="3964355"/>
              <a:ext cx="252000" cy="261461"/>
            </a:xfrm>
            <a:prstGeom prst="flowChartMagneticDisk">
              <a:avLst/>
            </a:prstGeom>
            <a:solidFill>
              <a:srgbClr val="D2E2FC"/>
            </a:soli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
                <a:buFont typeface="Arial"/>
                <a:buNone/>
              </a:pPr>
              <a:endParaRPr sz="300" b="0" i="0" u="none" strike="noStrike" cap="none">
                <a:solidFill>
                  <a:schemeClr val="dk1"/>
                </a:solidFill>
                <a:latin typeface="Arial"/>
                <a:ea typeface="Arial"/>
                <a:cs typeface="Arial"/>
                <a:sym typeface="Arial"/>
              </a:endParaRPr>
            </a:p>
          </p:txBody>
        </p:sp>
        <p:sp>
          <p:nvSpPr>
            <p:cNvPr id="489" name="Google Shape;489;p14"/>
            <p:cNvSpPr txBox="1"/>
            <p:nvPr/>
          </p:nvSpPr>
          <p:spPr>
            <a:xfrm>
              <a:off x="3756402" y="3782483"/>
              <a:ext cx="913762"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chemeClr val="lt1"/>
                  </a:solidFill>
                  <a:latin typeface="Arial"/>
                  <a:ea typeface="Arial"/>
                  <a:cs typeface="Arial"/>
                  <a:sym typeface="Arial"/>
                </a:rPr>
                <a:t>External service</a:t>
              </a:r>
              <a:endParaRPr sz="1400" b="0" i="0" u="none" strike="noStrike" cap="none">
                <a:solidFill>
                  <a:schemeClr val="lt1"/>
                </a:solidFill>
                <a:latin typeface="Arial"/>
                <a:ea typeface="Arial"/>
                <a:cs typeface="Arial"/>
                <a:sym typeface="Arial"/>
              </a:endParaRPr>
            </a:p>
          </p:txBody>
        </p:sp>
        <p:sp>
          <p:nvSpPr>
            <p:cNvPr id="490" name="Google Shape;490;p14"/>
            <p:cNvSpPr/>
            <p:nvPr/>
          </p:nvSpPr>
          <p:spPr>
            <a:xfrm>
              <a:off x="3922885" y="3980236"/>
              <a:ext cx="540000" cy="209274"/>
            </a:xfrm>
            <a:prstGeom prst="roundRect">
              <a:avLst>
                <a:gd name="adj" fmla="val 16667"/>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Vehicle inventory</a:t>
              </a:r>
              <a:endParaRPr sz="1400" b="0" i="0" u="none" strike="noStrike" cap="none">
                <a:solidFill>
                  <a:srgbClr val="000000"/>
                </a:solidFill>
                <a:latin typeface="Arial"/>
                <a:ea typeface="Arial"/>
                <a:cs typeface="Arial"/>
                <a:sym typeface="Arial"/>
              </a:endParaRPr>
            </a:p>
          </p:txBody>
        </p:sp>
        <p:sp>
          <p:nvSpPr>
            <p:cNvPr id="491" name="Google Shape;491;p14"/>
            <p:cNvSpPr txBox="1"/>
            <p:nvPr/>
          </p:nvSpPr>
          <p:spPr>
            <a:xfrm>
              <a:off x="4420607" y="4221383"/>
              <a:ext cx="640936" cy="1692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lt1"/>
                  </a:solidFill>
                  <a:latin typeface="Arial"/>
                  <a:ea typeface="Arial"/>
                  <a:cs typeface="Arial"/>
                  <a:sym typeface="Arial"/>
                </a:rPr>
                <a:t>Database</a:t>
              </a:r>
              <a:endParaRPr sz="1400" b="0" i="0" u="none" strike="noStrike" cap="none">
                <a:solidFill>
                  <a:schemeClr val="lt1"/>
                </a:solidFill>
                <a:latin typeface="Arial"/>
                <a:ea typeface="Arial"/>
                <a:cs typeface="Arial"/>
                <a:sym typeface="Arial"/>
              </a:endParaRPr>
            </a:p>
          </p:txBody>
        </p:sp>
      </p:grpSp>
      <p:grpSp>
        <p:nvGrpSpPr>
          <p:cNvPr id="492" name="Google Shape;492;p14"/>
          <p:cNvGrpSpPr/>
          <p:nvPr/>
        </p:nvGrpSpPr>
        <p:grpSpPr>
          <a:xfrm>
            <a:off x="1702356" y="3338847"/>
            <a:ext cx="4525881" cy="1376359"/>
            <a:chOff x="1689297" y="3708010"/>
            <a:chExt cx="4525881" cy="1297590"/>
          </a:xfrm>
        </p:grpSpPr>
        <p:sp>
          <p:nvSpPr>
            <p:cNvPr id="493" name="Google Shape;493;p14"/>
            <p:cNvSpPr/>
            <p:nvPr/>
          </p:nvSpPr>
          <p:spPr>
            <a:xfrm>
              <a:off x="1797978" y="3776982"/>
              <a:ext cx="4417200" cy="1228618"/>
            </a:xfrm>
            <a:prstGeom prst="rect">
              <a:avLst/>
            </a:prstGeom>
            <a:solidFill>
              <a:srgbClr val="CACACA"/>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4" name="Google Shape;494;p14"/>
            <p:cNvSpPr/>
            <p:nvPr/>
          </p:nvSpPr>
          <p:spPr>
            <a:xfrm>
              <a:off x="1732207" y="3721580"/>
              <a:ext cx="4435905" cy="1244846"/>
            </a:xfrm>
            <a:prstGeom prst="rect">
              <a:avLst/>
            </a:prstGeom>
            <a:solidFill>
              <a:srgbClr val="FFFFFF"/>
            </a:solidFill>
            <a:ln w="9525" cap="flat" cmpd="sng">
              <a:solidFill>
                <a:srgbClr val="EFEF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5" name="Google Shape;495;p14"/>
            <p:cNvSpPr txBox="1"/>
            <p:nvPr/>
          </p:nvSpPr>
          <p:spPr>
            <a:xfrm>
              <a:off x="1689297" y="3708010"/>
              <a:ext cx="1731578"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BB corporate network</a:t>
              </a:r>
              <a:endParaRPr sz="1400" b="0" i="0" u="none" strike="noStrike" cap="none">
                <a:solidFill>
                  <a:schemeClr val="dk1"/>
                </a:solidFill>
                <a:latin typeface="Arial"/>
                <a:ea typeface="Arial"/>
                <a:cs typeface="Arial"/>
                <a:sym typeface="Arial"/>
              </a:endParaRPr>
            </a:p>
          </p:txBody>
        </p:sp>
      </p:grpSp>
      <p:grpSp>
        <p:nvGrpSpPr>
          <p:cNvPr id="496" name="Google Shape;496;p14"/>
          <p:cNvGrpSpPr/>
          <p:nvPr/>
        </p:nvGrpSpPr>
        <p:grpSpPr>
          <a:xfrm>
            <a:off x="2593032" y="2172113"/>
            <a:ext cx="2565103" cy="865780"/>
            <a:chOff x="2589026" y="2139965"/>
            <a:chExt cx="2565103" cy="865780"/>
          </a:xfrm>
        </p:grpSpPr>
        <p:grpSp>
          <p:nvGrpSpPr>
            <p:cNvPr id="497" name="Google Shape;497;p14"/>
            <p:cNvGrpSpPr/>
            <p:nvPr/>
          </p:nvGrpSpPr>
          <p:grpSpPr>
            <a:xfrm>
              <a:off x="2661102" y="2161294"/>
              <a:ext cx="2493027" cy="844451"/>
              <a:chOff x="2661102" y="2161294"/>
              <a:chExt cx="2493027" cy="844451"/>
            </a:xfrm>
          </p:grpSpPr>
          <p:grpSp>
            <p:nvGrpSpPr>
              <p:cNvPr id="498" name="Google Shape;498;p14"/>
              <p:cNvGrpSpPr/>
              <p:nvPr/>
            </p:nvGrpSpPr>
            <p:grpSpPr>
              <a:xfrm>
                <a:off x="2661102" y="2161294"/>
                <a:ext cx="2479895" cy="844451"/>
                <a:chOff x="5372062" y="1641955"/>
                <a:chExt cx="2601070" cy="1630417"/>
              </a:xfrm>
            </p:grpSpPr>
            <p:sp>
              <p:nvSpPr>
                <p:cNvPr id="499" name="Google Shape;499;p14"/>
                <p:cNvSpPr/>
                <p:nvPr/>
              </p:nvSpPr>
              <p:spPr>
                <a:xfrm>
                  <a:off x="5425480" y="1726012"/>
                  <a:ext cx="2547652" cy="1546360"/>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7" name="Google Shape;477;p14"/>
                <p:cNvSpPr/>
                <p:nvPr/>
              </p:nvSpPr>
              <p:spPr>
                <a:xfrm>
                  <a:off x="5372062" y="1641955"/>
                  <a:ext cx="2556928" cy="1560845"/>
                </a:xfrm>
                <a:prstGeom prst="rect">
                  <a:avLst/>
                </a:prstGeom>
                <a:solidFill>
                  <a:srgbClr val="D2E2FC"/>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500" name="Google Shape;500;p14"/>
              <p:cNvGrpSpPr/>
              <p:nvPr/>
            </p:nvGrpSpPr>
            <p:grpSpPr>
              <a:xfrm>
                <a:off x="2672161" y="2276272"/>
                <a:ext cx="1285074" cy="631610"/>
                <a:chOff x="5779927" y="1761288"/>
                <a:chExt cx="1285074" cy="631610"/>
              </a:xfrm>
            </p:grpSpPr>
            <p:grpSp>
              <p:nvGrpSpPr>
                <p:cNvPr id="501" name="Google Shape;501;p14"/>
                <p:cNvGrpSpPr/>
                <p:nvPr/>
              </p:nvGrpSpPr>
              <p:grpSpPr>
                <a:xfrm>
                  <a:off x="5779927" y="1761288"/>
                  <a:ext cx="1170930" cy="631610"/>
                  <a:chOff x="5929951" y="1761247"/>
                  <a:chExt cx="1170930" cy="651910"/>
                </a:xfrm>
              </p:grpSpPr>
              <p:sp>
                <p:nvSpPr>
                  <p:cNvPr id="502" name="Google Shape;502;p14"/>
                  <p:cNvSpPr/>
                  <p:nvPr/>
                </p:nvSpPr>
                <p:spPr>
                  <a:xfrm>
                    <a:off x="5982614" y="1788633"/>
                    <a:ext cx="1118267" cy="624524"/>
                  </a:xfrm>
                  <a:prstGeom prst="rect">
                    <a:avLst/>
                  </a:prstGeom>
                  <a:noFill/>
                  <a:ln w="9525"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03" name="Google Shape;503;p14"/>
                  <p:cNvGrpSpPr/>
                  <p:nvPr/>
                </p:nvGrpSpPr>
                <p:grpSpPr>
                  <a:xfrm>
                    <a:off x="6053696" y="1921467"/>
                    <a:ext cx="625723" cy="307173"/>
                    <a:chOff x="4213789" y="2027726"/>
                    <a:chExt cx="625723" cy="307173"/>
                  </a:xfrm>
                </p:grpSpPr>
                <p:sp>
                  <p:nvSpPr>
                    <p:cNvPr id="504" name="Google Shape;504;p14"/>
                    <p:cNvSpPr/>
                    <p:nvPr/>
                  </p:nvSpPr>
                  <p:spPr>
                    <a:xfrm>
                      <a:off x="4213789" y="2027726"/>
                      <a:ext cx="625723" cy="307173"/>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5" name="Google Shape;505;p14"/>
                    <p:cNvSpPr/>
                    <p:nvPr/>
                  </p:nvSpPr>
                  <p:spPr>
                    <a:xfrm>
                      <a:off x="4256268" y="2079343"/>
                      <a:ext cx="540000" cy="216000"/>
                    </a:xfrm>
                    <a:prstGeom prst="roundRect">
                      <a:avLst>
                        <a:gd name="adj" fmla="val 16667"/>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BLS</a:t>
                      </a:r>
                      <a:endParaRPr sz="1400" b="0" i="0" u="none" strike="noStrike" cap="none">
                        <a:solidFill>
                          <a:srgbClr val="000000"/>
                        </a:solidFill>
                        <a:latin typeface="Arial"/>
                        <a:ea typeface="Arial"/>
                        <a:cs typeface="Arial"/>
                        <a:sym typeface="Arial"/>
                      </a:endParaRPr>
                    </a:p>
                  </p:txBody>
                </p:sp>
              </p:grpSp>
              <p:sp>
                <p:nvSpPr>
                  <p:cNvPr id="506" name="Google Shape;506;p14"/>
                  <p:cNvSpPr/>
                  <p:nvPr/>
                </p:nvSpPr>
                <p:spPr>
                  <a:xfrm>
                    <a:off x="6772250" y="1947181"/>
                    <a:ext cx="251502" cy="269864"/>
                  </a:xfrm>
                  <a:prstGeom prst="flowChartMagneticDisk">
                    <a:avLst/>
                  </a:prstGeom>
                  <a:solidFill>
                    <a:srgbClr val="D2E2FC"/>
                  </a:soli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
                      <a:buFont typeface="Arial"/>
                      <a:buNone/>
                    </a:pPr>
                    <a:endParaRPr sz="300" b="0" i="0" u="none" strike="noStrike" cap="none">
                      <a:solidFill>
                        <a:schemeClr val="dk1"/>
                      </a:solidFill>
                      <a:latin typeface="Arial"/>
                      <a:ea typeface="Arial"/>
                      <a:cs typeface="Arial"/>
                      <a:sym typeface="Arial"/>
                    </a:endParaRPr>
                  </a:p>
                </p:txBody>
              </p:sp>
              <p:sp>
                <p:nvSpPr>
                  <p:cNvPr id="507" name="Google Shape;507;p14"/>
                  <p:cNvSpPr txBox="1"/>
                  <p:nvPr/>
                </p:nvSpPr>
                <p:spPr>
                  <a:xfrm>
                    <a:off x="5929951" y="1761247"/>
                    <a:ext cx="913762" cy="1747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BLS instance 1</a:t>
                    </a:r>
                    <a:endParaRPr sz="1400" b="0" i="0" u="none" strike="noStrike" cap="none">
                      <a:solidFill>
                        <a:srgbClr val="000000"/>
                      </a:solidFill>
                      <a:latin typeface="Arial"/>
                      <a:ea typeface="Arial"/>
                      <a:cs typeface="Arial"/>
                      <a:sym typeface="Arial"/>
                    </a:endParaRPr>
                  </a:p>
                </p:txBody>
              </p:sp>
            </p:grpSp>
            <p:sp>
              <p:nvSpPr>
                <p:cNvPr id="508" name="Google Shape;508;p14"/>
                <p:cNvSpPr txBox="1"/>
                <p:nvPr/>
              </p:nvSpPr>
              <p:spPr>
                <a:xfrm>
                  <a:off x="6424065" y="2179414"/>
                  <a:ext cx="640936" cy="1692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Database</a:t>
                  </a:r>
                  <a:endParaRPr sz="1400" b="0" i="0" u="none" strike="noStrike" cap="none">
                    <a:solidFill>
                      <a:srgbClr val="000000"/>
                    </a:solidFill>
                    <a:latin typeface="Arial"/>
                    <a:ea typeface="Arial"/>
                    <a:cs typeface="Arial"/>
                    <a:sym typeface="Arial"/>
                  </a:endParaRPr>
                </a:p>
              </p:txBody>
            </p:sp>
          </p:grpSp>
          <p:grpSp>
            <p:nvGrpSpPr>
              <p:cNvPr id="509" name="Google Shape;509;p14"/>
              <p:cNvGrpSpPr/>
              <p:nvPr/>
            </p:nvGrpSpPr>
            <p:grpSpPr>
              <a:xfrm>
                <a:off x="3865483" y="2280844"/>
                <a:ext cx="1288646" cy="631610"/>
                <a:chOff x="5779927" y="1761288"/>
                <a:chExt cx="1288646" cy="631610"/>
              </a:xfrm>
            </p:grpSpPr>
            <p:grpSp>
              <p:nvGrpSpPr>
                <p:cNvPr id="510" name="Google Shape;510;p14"/>
                <p:cNvGrpSpPr/>
                <p:nvPr/>
              </p:nvGrpSpPr>
              <p:grpSpPr>
                <a:xfrm>
                  <a:off x="5779927" y="1761288"/>
                  <a:ext cx="1170930" cy="631610"/>
                  <a:chOff x="5929951" y="1761247"/>
                  <a:chExt cx="1170930" cy="651910"/>
                </a:xfrm>
              </p:grpSpPr>
              <p:sp>
                <p:nvSpPr>
                  <p:cNvPr id="511" name="Google Shape;511;p14"/>
                  <p:cNvSpPr/>
                  <p:nvPr/>
                </p:nvSpPr>
                <p:spPr>
                  <a:xfrm>
                    <a:off x="5982614" y="1788633"/>
                    <a:ext cx="1118267" cy="624524"/>
                  </a:xfrm>
                  <a:prstGeom prst="rect">
                    <a:avLst/>
                  </a:prstGeom>
                  <a:noFill/>
                  <a:ln w="9525"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12" name="Google Shape;512;p14"/>
                  <p:cNvGrpSpPr/>
                  <p:nvPr/>
                </p:nvGrpSpPr>
                <p:grpSpPr>
                  <a:xfrm>
                    <a:off x="6053696" y="1921467"/>
                    <a:ext cx="625723" cy="307173"/>
                    <a:chOff x="4213789" y="2027726"/>
                    <a:chExt cx="625723" cy="307173"/>
                  </a:xfrm>
                </p:grpSpPr>
                <p:sp>
                  <p:nvSpPr>
                    <p:cNvPr id="513" name="Google Shape;513;p14"/>
                    <p:cNvSpPr/>
                    <p:nvPr/>
                  </p:nvSpPr>
                  <p:spPr>
                    <a:xfrm>
                      <a:off x="4213789" y="2027726"/>
                      <a:ext cx="625723" cy="307173"/>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4" name="Google Shape;514;p14"/>
                    <p:cNvSpPr/>
                    <p:nvPr/>
                  </p:nvSpPr>
                  <p:spPr>
                    <a:xfrm>
                      <a:off x="4256268" y="2079343"/>
                      <a:ext cx="540000" cy="216000"/>
                    </a:xfrm>
                    <a:prstGeom prst="roundRect">
                      <a:avLst>
                        <a:gd name="adj" fmla="val 16667"/>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BLS</a:t>
                      </a:r>
                      <a:endParaRPr sz="1400" b="0" i="0" u="none" strike="noStrike" cap="none">
                        <a:solidFill>
                          <a:srgbClr val="000000"/>
                        </a:solidFill>
                        <a:latin typeface="Arial"/>
                        <a:ea typeface="Arial"/>
                        <a:cs typeface="Arial"/>
                        <a:sym typeface="Arial"/>
                      </a:endParaRPr>
                    </a:p>
                  </p:txBody>
                </p:sp>
              </p:grpSp>
              <p:sp>
                <p:nvSpPr>
                  <p:cNvPr id="515" name="Google Shape;515;p14"/>
                  <p:cNvSpPr/>
                  <p:nvPr/>
                </p:nvSpPr>
                <p:spPr>
                  <a:xfrm>
                    <a:off x="6772250" y="1947181"/>
                    <a:ext cx="251502" cy="269864"/>
                  </a:xfrm>
                  <a:prstGeom prst="flowChartMagneticDisk">
                    <a:avLst/>
                  </a:prstGeom>
                  <a:solidFill>
                    <a:srgbClr val="D2E2FC"/>
                  </a:soli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
                      <a:buFont typeface="Arial"/>
                      <a:buNone/>
                    </a:pPr>
                    <a:endParaRPr sz="300" b="0" i="0" u="none" strike="noStrike" cap="none">
                      <a:solidFill>
                        <a:schemeClr val="dk1"/>
                      </a:solidFill>
                      <a:latin typeface="Arial"/>
                      <a:ea typeface="Arial"/>
                      <a:cs typeface="Arial"/>
                      <a:sym typeface="Arial"/>
                    </a:endParaRPr>
                  </a:p>
                </p:txBody>
              </p:sp>
              <p:sp>
                <p:nvSpPr>
                  <p:cNvPr id="516" name="Google Shape;516;p14"/>
                  <p:cNvSpPr txBox="1"/>
                  <p:nvPr/>
                </p:nvSpPr>
                <p:spPr>
                  <a:xfrm>
                    <a:off x="5929951" y="1761247"/>
                    <a:ext cx="913762" cy="1747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BLS instance n</a:t>
                    </a:r>
                    <a:endParaRPr sz="1400" b="0" i="0" u="none" strike="noStrike" cap="none">
                      <a:solidFill>
                        <a:srgbClr val="000000"/>
                      </a:solidFill>
                      <a:latin typeface="Arial"/>
                      <a:ea typeface="Arial"/>
                      <a:cs typeface="Arial"/>
                      <a:sym typeface="Arial"/>
                    </a:endParaRPr>
                  </a:p>
                </p:txBody>
              </p:sp>
            </p:grpSp>
            <p:sp>
              <p:nvSpPr>
                <p:cNvPr id="517" name="Google Shape;517;p14"/>
                <p:cNvSpPr txBox="1"/>
                <p:nvPr/>
              </p:nvSpPr>
              <p:spPr>
                <a:xfrm>
                  <a:off x="6427637" y="2179414"/>
                  <a:ext cx="640936" cy="1692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Database</a:t>
                  </a:r>
                  <a:endParaRPr sz="1400" b="0" i="0" u="none" strike="noStrike" cap="none">
                    <a:solidFill>
                      <a:srgbClr val="000000"/>
                    </a:solidFill>
                    <a:latin typeface="Arial"/>
                    <a:ea typeface="Arial"/>
                    <a:cs typeface="Arial"/>
                    <a:sym typeface="Arial"/>
                  </a:endParaRPr>
                </a:p>
              </p:txBody>
            </p:sp>
          </p:grpSp>
        </p:grpSp>
        <p:sp>
          <p:nvSpPr>
            <p:cNvPr id="518" name="Google Shape;518;p14"/>
            <p:cNvSpPr txBox="1"/>
            <p:nvPr/>
          </p:nvSpPr>
          <p:spPr>
            <a:xfrm>
              <a:off x="2589026" y="2139965"/>
              <a:ext cx="913762"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Client n subnet</a:t>
              </a:r>
              <a:endParaRPr sz="1400" b="0" i="0" u="none" strike="noStrike" cap="none">
                <a:solidFill>
                  <a:srgbClr val="000000"/>
                </a:solidFill>
                <a:latin typeface="Arial"/>
                <a:ea typeface="Arial"/>
                <a:cs typeface="Arial"/>
                <a:sym typeface="Arial"/>
              </a:endParaRPr>
            </a:p>
          </p:txBody>
        </p:sp>
      </p:grpSp>
      <p:grpSp>
        <p:nvGrpSpPr>
          <p:cNvPr id="519" name="Google Shape;519;p14"/>
          <p:cNvGrpSpPr/>
          <p:nvPr/>
        </p:nvGrpSpPr>
        <p:grpSpPr>
          <a:xfrm>
            <a:off x="2582989" y="1201446"/>
            <a:ext cx="2561531" cy="871265"/>
            <a:chOff x="2589026" y="2139965"/>
            <a:chExt cx="2561531" cy="871265"/>
          </a:xfrm>
        </p:grpSpPr>
        <p:grpSp>
          <p:nvGrpSpPr>
            <p:cNvPr id="520" name="Google Shape;520;p14"/>
            <p:cNvGrpSpPr/>
            <p:nvPr/>
          </p:nvGrpSpPr>
          <p:grpSpPr>
            <a:xfrm>
              <a:off x="2660862" y="2161294"/>
              <a:ext cx="2489695" cy="849936"/>
              <a:chOff x="2660862" y="2161294"/>
              <a:chExt cx="2489695" cy="849936"/>
            </a:xfrm>
          </p:grpSpPr>
          <p:grpSp>
            <p:nvGrpSpPr>
              <p:cNvPr id="521" name="Google Shape;521;p14"/>
              <p:cNvGrpSpPr/>
              <p:nvPr/>
            </p:nvGrpSpPr>
            <p:grpSpPr>
              <a:xfrm>
                <a:off x="2660862" y="2161294"/>
                <a:ext cx="2488976" cy="849936"/>
                <a:chOff x="5371813" y="1641955"/>
                <a:chExt cx="2610596" cy="1641008"/>
              </a:xfrm>
            </p:grpSpPr>
            <p:sp>
              <p:nvSpPr>
                <p:cNvPr id="522" name="Google Shape;522;p14"/>
                <p:cNvSpPr/>
                <p:nvPr/>
              </p:nvSpPr>
              <p:spPr>
                <a:xfrm>
                  <a:off x="5425480" y="1726012"/>
                  <a:ext cx="2556929" cy="1556951"/>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3" name="Google Shape;523;p14"/>
                <p:cNvSpPr/>
                <p:nvPr/>
              </p:nvSpPr>
              <p:spPr>
                <a:xfrm>
                  <a:off x="5372062" y="1641955"/>
                  <a:ext cx="2570589" cy="1560845"/>
                </a:xfrm>
                <a:prstGeom prst="rect">
                  <a:avLst/>
                </a:prstGeom>
                <a:solidFill>
                  <a:srgbClr val="D2E2FC"/>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5" name="Google Shape;475;p14"/>
                <p:cNvSpPr/>
                <p:nvPr/>
              </p:nvSpPr>
              <p:spPr>
                <a:xfrm>
                  <a:off x="5371813" y="1641955"/>
                  <a:ext cx="2570589" cy="1560846"/>
                </a:xfrm>
                <a:prstGeom prst="rect">
                  <a:avLst/>
                </a:prstGeom>
                <a:solidFill>
                  <a:srgbClr val="D2E2FC"/>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524" name="Google Shape;524;p14"/>
              <p:cNvGrpSpPr/>
              <p:nvPr/>
            </p:nvGrpSpPr>
            <p:grpSpPr>
              <a:xfrm>
                <a:off x="2672161" y="2276272"/>
                <a:ext cx="1288646" cy="631610"/>
                <a:chOff x="5779927" y="1761288"/>
                <a:chExt cx="1288646" cy="631610"/>
              </a:xfrm>
            </p:grpSpPr>
            <p:grpSp>
              <p:nvGrpSpPr>
                <p:cNvPr id="525" name="Google Shape;525;p14"/>
                <p:cNvGrpSpPr/>
                <p:nvPr/>
              </p:nvGrpSpPr>
              <p:grpSpPr>
                <a:xfrm>
                  <a:off x="5779927" y="1761288"/>
                  <a:ext cx="1170930" cy="631610"/>
                  <a:chOff x="5929951" y="1761247"/>
                  <a:chExt cx="1170930" cy="651910"/>
                </a:xfrm>
              </p:grpSpPr>
              <p:sp>
                <p:nvSpPr>
                  <p:cNvPr id="526" name="Google Shape;526;p14"/>
                  <p:cNvSpPr/>
                  <p:nvPr/>
                </p:nvSpPr>
                <p:spPr>
                  <a:xfrm>
                    <a:off x="5982614" y="1788633"/>
                    <a:ext cx="1118267" cy="624524"/>
                  </a:xfrm>
                  <a:prstGeom prst="rect">
                    <a:avLst/>
                  </a:prstGeom>
                  <a:noFill/>
                  <a:ln w="9525"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27" name="Google Shape;527;p14"/>
                  <p:cNvGrpSpPr/>
                  <p:nvPr/>
                </p:nvGrpSpPr>
                <p:grpSpPr>
                  <a:xfrm>
                    <a:off x="6053696" y="1921467"/>
                    <a:ext cx="625723" cy="307173"/>
                    <a:chOff x="4213789" y="2027726"/>
                    <a:chExt cx="625723" cy="307173"/>
                  </a:xfrm>
                </p:grpSpPr>
                <p:sp>
                  <p:nvSpPr>
                    <p:cNvPr id="528" name="Google Shape;528;p14"/>
                    <p:cNvSpPr/>
                    <p:nvPr/>
                  </p:nvSpPr>
                  <p:spPr>
                    <a:xfrm>
                      <a:off x="4213789" y="2027726"/>
                      <a:ext cx="625723" cy="307173"/>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9" name="Google Shape;529;p14"/>
                    <p:cNvSpPr/>
                    <p:nvPr/>
                  </p:nvSpPr>
                  <p:spPr>
                    <a:xfrm>
                      <a:off x="4256268" y="2079343"/>
                      <a:ext cx="540000" cy="216000"/>
                    </a:xfrm>
                    <a:prstGeom prst="roundRect">
                      <a:avLst>
                        <a:gd name="adj" fmla="val 16667"/>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BLS</a:t>
                      </a:r>
                      <a:endParaRPr sz="1400" b="0" i="0" u="none" strike="noStrike" cap="none">
                        <a:solidFill>
                          <a:srgbClr val="000000"/>
                        </a:solidFill>
                        <a:latin typeface="Arial"/>
                        <a:ea typeface="Arial"/>
                        <a:cs typeface="Arial"/>
                        <a:sym typeface="Arial"/>
                      </a:endParaRPr>
                    </a:p>
                  </p:txBody>
                </p:sp>
              </p:grpSp>
              <p:sp>
                <p:nvSpPr>
                  <p:cNvPr id="530" name="Google Shape;530;p14"/>
                  <p:cNvSpPr/>
                  <p:nvPr/>
                </p:nvSpPr>
                <p:spPr>
                  <a:xfrm>
                    <a:off x="6772250" y="1947181"/>
                    <a:ext cx="251502" cy="269864"/>
                  </a:xfrm>
                  <a:prstGeom prst="flowChartMagneticDisk">
                    <a:avLst/>
                  </a:prstGeom>
                  <a:solidFill>
                    <a:srgbClr val="D2E2FC"/>
                  </a:soli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
                      <a:buFont typeface="Arial"/>
                      <a:buNone/>
                    </a:pPr>
                    <a:endParaRPr sz="300" b="0" i="0" u="none" strike="noStrike" cap="none">
                      <a:solidFill>
                        <a:schemeClr val="dk1"/>
                      </a:solidFill>
                      <a:latin typeface="Arial"/>
                      <a:ea typeface="Arial"/>
                      <a:cs typeface="Arial"/>
                      <a:sym typeface="Arial"/>
                    </a:endParaRPr>
                  </a:p>
                </p:txBody>
              </p:sp>
              <p:sp>
                <p:nvSpPr>
                  <p:cNvPr id="531" name="Google Shape;531;p14"/>
                  <p:cNvSpPr txBox="1"/>
                  <p:nvPr/>
                </p:nvSpPr>
                <p:spPr>
                  <a:xfrm>
                    <a:off x="5929951" y="1761247"/>
                    <a:ext cx="913762" cy="1747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BLS instance 1</a:t>
                    </a:r>
                    <a:endParaRPr sz="1400" b="0" i="0" u="none" strike="noStrike" cap="none">
                      <a:solidFill>
                        <a:srgbClr val="000000"/>
                      </a:solidFill>
                      <a:latin typeface="Arial"/>
                      <a:ea typeface="Arial"/>
                      <a:cs typeface="Arial"/>
                      <a:sym typeface="Arial"/>
                    </a:endParaRPr>
                  </a:p>
                </p:txBody>
              </p:sp>
            </p:grpSp>
            <p:sp>
              <p:nvSpPr>
                <p:cNvPr id="532" name="Google Shape;532;p14"/>
                <p:cNvSpPr txBox="1"/>
                <p:nvPr/>
              </p:nvSpPr>
              <p:spPr>
                <a:xfrm>
                  <a:off x="6427637" y="2179414"/>
                  <a:ext cx="640936" cy="1692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Database</a:t>
                  </a:r>
                  <a:endParaRPr sz="1400" b="0" i="0" u="none" strike="noStrike" cap="none">
                    <a:solidFill>
                      <a:srgbClr val="000000"/>
                    </a:solidFill>
                    <a:latin typeface="Arial"/>
                    <a:ea typeface="Arial"/>
                    <a:cs typeface="Arial"/>
                    <a:sym typeface="Arial"/>
                  </a:endParaRPr>
                </a:p>
              </p:txBody>
            </p:sp>
          </p:grpSp>
          <p:grpSp>
            <p:nvGrpSpPr>
              <p:cNvPr id="533" name="Google Shape;533;p14"/>
              <p:cNvGrpSpPr/>
              <p:nvPr/>
            </p:nvGrpSpPr>
            <p:grpSpPr>
              <a:xfrm>
                <a:off x="3865483" y="2280844"/>
                <a:ext cx="1285074" cy="631610"/>
                <a:chOff x="5779927" y="1761288"/>
                <a:chExt cx="1285074" cy="631610"/>
              </a:xfrm>
            </p:grpSpPr>
            <p:grpSp>
              <p:nvGrpSpPr>
                <p:cNvPr id="534" name="Google Shape;534;p14"/>
                <p:cNvGrpSpPr/>
                <p:nvPr/>
              </p:nvGrpSpPr>
              <p:grpSpPr>
                <a:xfrm>
                  <a:off x="5779927" y="1761288"/>
                  <a:ext cx="1170930" cy="631610"/>
                  <a:chOff x="5929951" y="1761247"/>
                  <a:chExt cx="1170930" cy="651910"/>
                </a:xfrm>
              </p:grpSpPr>
              <p:sp>
                <p:nvSpPr>
                  <p:cNvPr id="535" name="Google Shape;535;p14"/>
                  <p:cNvSpPr/>
                  <p:nvPr/>
                </p:nvSpPr>
                <p:spPr>
                  <a:xfrm>
                    <a:off x="5982614" y="1788633"/>
                    <a:ext cx="1118267" cy="624524"/>
                  </a:xfrm>
                  <a:prstGeom prst="rect">
                    <a:avLst/>
                  </a:prstGeom>
                  <a:noFill/>
                  <a:ln w="9525"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36" name="Google Shape;536;p14"/>
                  <p:cNvGrpSpPr/>
                  <p:nvPr/>
                </p:nvGrpSpPr>
                <p:grpSpPr>
                  <a:xfrm>
                    <a:off x="6053696" y="1921467"/>
                    <a:ext cx="625723" cy="307173"/>
                    <a:chOff x="4213789" y="2027726"/>
                    <a:chExt cx="625723" cy="307173"/>
                  </a:xfrm>
                </p:grpSpPr>
                <p:sp>
                  <p:nvSpPr>
                    <p:cNvPr id="537" name="Google Shape;537;p14"/>
                    <p:cNvSpPr/>
                    <p:nvPr/>
                  </p:nvSpPr>
                  <p:spPr>
                    <a:xfrm>
                      <a:off x="4213789" y="2027726"/>
                      <a:ext cx="625723" cy="307173"/>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8" name="Google Shape;538;p14"/>
                    <p:cNvSpPr/>
                    <p:nvPr/>
                  </p:nvSpPr>
                  <p:spPr>
                    <a:xfrm>
                      <a:off x="4256268" y="2079343"/>
                      <a:ext cx="540000" cy="216000"/>
                    </a:xfrm>
                    <a:prstGeom prst="roundRect">
                      <a:avLst>
                        <a:gd name="adj" fmla="val 16667"/>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BLS</a:t>
                      </a:r>
                      <a:endParaRPr sz="1400" b="0" i="0" u="none" strike="noStrike" cap="none">
                        <a:solidFill>
                          <a:srgbClr val="000000"/>
                        </a:solidFill>
                        <a:latin typeface="Arial"/>
                        <a:ea typeface="Arial"/>
                        <a:cs typeface="Arial"/>
                        <a:sym typeface="Arial"/>
                      </a:endParaRPr>
                    </a:p>
                  </p:txBody>
                </p:sp>
              </p:grpSp>
              <p:sp>
                <p:nvSpPr>
                  <p:cNvPr id="539" name="Google Shape;539;p14"/>
                  <p:cNvSpPr/>
                  <p:nvPr/>
                </p:nvSpPr>
                <p:spPr>
                  <a:xfrm>
                    <a:off x="6772250" y="1947181"/>
                    <a:ext cx="251502" cy="269864"/>
                  </a:xfrm>
                  <a:prstGeom prst="flowChartMagneticDisk">
                    <a:avLst/>
                  </a:prstGeom>
                  <a:solidFill>
                    <a:srgbClr val="D2E2FC"/>
                  </a:soli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
                      <a:buFont typeface="Arial"/>
                      <a:buNone/>
                    </a:pPr>
                    <a:endParaRPr sz="300" b="0" i="0" u="none" strike="noStrike" cap="none">
                      <a:solidFill>
                        <a:schemeClr val="dk1"/>
                      </a:solidFill>
                      <a:latin typeface="Arial"/>
                      <a:ea typeface="Arial"/>
                      <a:cs typeface="Arial"/>
                      <a:sym typeface="Arial"/>
                    </a:endParaRPr>
                  </a:p>
                </p:txBody>
              </p:sp>
              <p:sp>
                <p:nvSpPr>
                  <p:cNvPr id="540" name="Google Shape;540;p14"/>
                  <p:cNvSpPr txBox="1"/>
                  <p:nvPr/>
                </p:nvSpPr>
                <p:spPr>
                  <a:xfrm>
                    <a:off x="5929951" y="1761247"/>
                    <a:ext cx="913762" cy="1747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BLS instance n</a:t>
                    </a:r>
                    <a:endParaRPr sz="1400" b="0" i="0" u="none" strike="noStrike" cap="none">
                      <a:solidFill>
                        <a:srgbClr val="000000"/>
                      </a:solidFill>
                      <a:latin typeface="Arial"/>
                      <a:ea typeface="Arial"/>
                      <a:cs typeface="Arial"/>
                      <a:sym typeface="Arial"/>
                    </a:endParaRPr>
                  </a:p>
                </p:txBody>
              </p:sp>
            </p:grpSp>
            <p:sp>
              <p:nvSpPr>
                <p:cNvPr id="541" name="Google Shape;541;p14"/>
                <p:cNvSpPr txBox="1"/>
                <p:nvPr/>
              </p:nvSpPr>
              <p:spPr>
                <a:xfrm>
                  <a:off x="6424065" y="2179414"/>
                  <a:ext cx="640936" cy="1692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Database</a:t>
                  </a:r>
                  <a:endParaRPr sz="1400" b="0" i="0" u="none" strike="noStrike" cap="none">
                    <a:solidFill>
                      <a:srgbClr val="000000"/>
                    </a:solidFill>
                    <a:latin typeface="Arial"/>
                    <a:ea typeface="Arial"/>
                    <a:cs typeface="Arial"/>
                    <a:sym typeface="Arial"/>
                  </a:endParaRPr>
                </a:p>
              </p:txBody>
            </p:sp>
          </p:grpSp>
        </p:grpSp>
        <p:sp>
          <p:nvSpPr>
            <p:cNvPr id="542" name="Google Shape;542;p14"/>
            <p:cNvSpPr txBox="1"/>
            <p:nvPr/>
          </p:nvSpPr>
          <p:spPr>
            <a:xfrm>
              <a:off x="2589026" y="2139965"/>
              <a:ext cx="913762"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Client 1 subnet</a:t>
              </a:r>
              <a:endParaRPr sz="1400" b="0" i="0" u="none" strike="noStrike" cap="none">
                <a:solidFill>
                  <a:srgbClr val="000000"/>
                </a:solidFill>
                <a:latin typeface="Arial"/>
                <a:ea typeface="Arial"/>
                <a:cs typeface="Arial"/>
                <a:sym typeface="Arial"/>
              </a:endParaRPr>
            </a:p>
          </p:txBody>
        </p:sp>
      </p:grpSp>
      <p:grpSp>
        <p:nvGrpSpPr>
          <p:cNvPr id="543" name="Google Shape;543;p14"/>
          <p:cNvGrpSpPr/>
          <p:nvPr/>
        </p:nvGrpSpPr>
        <p:grpSpPr>
          <a:xfrm>
            <a:off x="5494451" y="2179317"/>
            <a:ext cx="1361065" cy="864626"/>
            <a:chOff x="5250595" y="2125033"/>
            <a:chExt cx="1361065" cy="864626"/>
          </a:xfrm>
        </p:grpSpPr>
        <p:grpSp>
          <p:nvGrpSpPr>
            <p:cNvPr id="544" name="Google Shape;544;p14"/>
            <p:cNvGrpSpPr/>
            <p:nvPr/>
          </p:nvGrpSpPr>
          <p:grpSpPr>
            <a:xfrm>
              <a:off x="5297424" y="2146362"/>
              <a:ext cx="1314236" cy="843297"/>
              <a:chOff x="2660859" y="2161294"/>
              <a:chExt cx="1314236" cy="843297"/>
            </a:xfrm>
          </p:grpSpPr>
          <p:grpSp>
            <p:nvGrpSpPr>
              <p:cNvPr id="545" name="Google Shape;545;p14"/>
              <p:cNvGrpSpPr/>
              <p:nvPr/>
            </p:nvGrpSpPr>
            <p:grpSpPr>
              <a:xfrm>
                <a:off x="2660859" y="2161294"/>
                <a:ext cx="1307569" cy="843297"/>
                <a:chOff x="5371813" y="1641955"/>
                <a:chExt cx="1371462" cy="1628188"/>
              </a:xfrm>
            </p:grpSpPr>
            <p:sp>
              <p:nvSpPr>
                <p:cNvPr id="546" name="Google Shape;546;p14"/>
                <p:cNvSpPr/>
                <p:nvPr/>
              </p:nvSpPr>
              <p:spPr>
                <a:xfrm>
                  <a:off x="5425482" y="1726012"/>
                  <a:ext cx="1317793" cy="1544131"/>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7" name="Google Shape;547;p14"/>
                <p:cNvSpPr/>
                <p:nvPr/>
              </p:nvSpPr>
              <p:spPr>
                <a:xfrm>
                  <a:off x="5371813" y="1641955"/>
                  <a:ext cx="1324781" cy="1554138"/>
                </a:xfrm>
                <a:prstGeom prst="rect">
                  <a:avLst/>
                </a:prstGeom>
                <a:solidFill>
                  <a:srgbClr val="D2E2FC"/>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548" name="Google Shape;548;p14"/>
              <p:cNvGrpSpPr/>
              <p:nvPr/>
            </p:nvGrpSpPr>
            <p:grpSpPr>
              <a:xfrm>
                <a:off x="2672161" y="2276272"/>
                <a:ext cx="1302934" cy="631610"/>
                <a:chOff x="5779927" y="1761288"/>
                <a:chExt cx="1302934" cy="631610"/>
              </a:xfrm>
            </p:grpSpPr>
            <p:grpSp>
              <p:nvGrpSpPr>
                <p:cNvPr id="549" name="Google Shape;549;p14"/>
                <p:cNvGrpSpPr/>
                <p:nvPr/>
              </p:nvGrpSpPr>
              <p:grpSpPr>
                <a:xfrm>
                  <a:off x="5779927" y="1761288"/>
                  <a:ext cx="1170930" cy="631610"/>
                  <a:chOff x="5929951" y="1761247"/>
                  <a:chExt cx="1170930" cy="651910"/>
                </a:xfrm>
              </p:grpSpPr>
              <p:sp>
                <p:nvSpPr>
                  <p:cNvPr id="550" name="Google Shape;550;p14"/>
                  <p:cNvSpPr/>
                  <p:nvPr/>
                </p:nvSpPr>
                <p:spPr>
                  <a:xfrm>
                    <a:off x="5982614" y="1788633"/>
                    <a:ext cx="1118267" cy="624524"/>
                  </a:xfrm>
                  <a:prstGeom prst="rect">
                    <a:avLst/>
                  </a:prstGeom>
                  <a:noFill/>
                  <a:ln w="9525"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51" name="Google Shape;551;p14"/>
                  <p:cNvGrpSpPr/>
                  <p:nvPr/>
                </p:nvGrpSpPr>
                <p:grpSpPr>
                  <a:xfrm>
                    <a:off x="6053696" y="1921467"/>
                    <a:ext cx="625723" cy="307173"/>
                    <a:chOff x="4213789" y="2027726"/>
                    <a:chExt cx="625723" cy="307173"/>
                  </a:xfrm>
                </p:grpSpPr>
                <p:sp>
                  <p:nvSpPr>
                    <p:cNvPr id="552" name="Google Shape;552;p14"/>
                    <p:cNvSpPr/>
                    <p:nvPr/>
                  </p:nvSpPr>
                  <p:spPr>
                    <a:xfrm>
                      <a:off x="4213789" y="2027726"/>
                      <a:ext cx="625723" cy="307173"/>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3" name="Google Shape;553;p14"/>
                    <p:cNvSpPr/>
                    <p:nvPr/>
                  </p:nvSpPr>
                  <p:spPr>
                    <a:xfrm>
                      <a:off x="4256268" y="2079343"/>
                      <a:ext cx="540000" cy="216000"/>
                    </a:xfrm>
                    <a:prstGeom prst="roundRect">
                      <a:avLst>
                        <a:gd name="adj" fmla="val 16667"/>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50"/>
                        <a:buFont typeface="Arial"/>
                        <a:buNone/>
                      </a:pPr>
                      <a:r>
                        <a:rPr lang="en-US" sz="550" b="0" i="0" u="none" strike="noStrike" cap="none">
                          <a:solidFill>
                            <a:schemeClr val="lt1"/>
                          </a:solidFill>
                          <a:latin typeface="Arial"/>
                          <a:ea typeface="Arial"/>
                          <a:cs typeface="Arial"/>
                          <a:sym typeface="Arial"/>
                        </a:rPr>
                        <a:t>Certificate Authority</a:t>
                      </a:r>
                      <a:endParaRPr sz="550" b="0" i="0" u="none" strike="noStrike" cap="none">
                        <a:solidFill>
                          <a:srgbClr val="000000"/>
                        </a:solidFill>
                        <a:latin typeface="Arial"/>
                        <a:ea typeface="Arial"/>
                        <a:cs typeface="Arial"/>
                        <a:sym typeface="Arial"/>
                      </a:endParaRPr>
                    </a:p>
                  </p:txBody>
                </p:sp>
              </p:grpSp>
              <p:sp>
                <p:nvSpPr>
                  <p:cNvPr id="554" name="Google Shape;554;p14"/>
                  <p:cNvSpPr/>
                  <p:nvPr/>
                </p:nvSpPr>
                <p:spPr>
                  <a:xfrm>
                    <a:off x="6772250" y="1947181"/>
                    <a:ext cx="251502" cy="269864"/>
                  </a:xfrm>
                  <a:prstGeom prst="flowChartMagneticDisk">
                    <a:avLst/>
                  </a:prstGeom>
                  <a:solidFill>
                    <a:srgbClr val="D2E2FC"/>
                  </a:soli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
                      <a:buFont typeface="Arial"/>
                      <a:buNone/>
                    </a:pPr>
                    <a:endParaRPr sz="300" b="0" i="0" u="none" strike="noStrike" cap="none">
                      <a:solidFill>
                        <a:schemeClr val="dk1"/>
                      </a:solidFill>
                      <a:latin typeface="Arial"/>
                      <a:ea typeface="Arial"/>
                      <a:cs typeface="Arial"/>
                      <a:sym typeface="Arial"/>
                    </a:endParaRPr>
                  </a:p>
                </p:txBody>
              </p:sp>
              <p:sp>
                <p:nvSpPr>
                  <p:cNvPr id="555" name="Google Shape;555;p14"/>
                  <p:cNvSpPr txBox="1"/>
                  <p:nvPr/>
                </p:nvSpPr>
                <p:spPr>
                  <a:xfrm>
                    <a:off x="5929951" y="1761247"/>
                    <a:ext cx="913762" cy="1746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Key Manager</a:t>
                    </a:r>
                    <a:endParaRPr sz="1400" b="0" i="0" u="none" strike="noStrike" cap="none">
                      <a:solidFill>
                        <a:srgbClr val="000000"/>
                      </a:solidFill>
                      <a:latin typeface="Arial"/>
                      <a:ea typeface="Arial"/>
                      <a:cs typeface="Arial"/>
                      <a:sym typeface="Arial"/>
                    </a:endParaRPr>
                  </a:p>
                </p:txBody>
              </p:sp>
            </p:grpSp>
            <p:sp>
              <p:nvSpPr>
                <p:cNvPr id="556" name="Google Shape;556;p14"/>
                <p:cNvSpPr txBox="1"/>
                <p:nvPr/>
              </p:nvSpPr>
              <p:spPr>
                <a:xfrm>
                  <a:off x="6441925" y="2179414"/>
                  <a:ext cx="640936" cy="1692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Database</a:t>
                  </a:r>
                  <a:endParaRPr sz="1400" b="0" i="0" u="none" strike="noStrike" cap="none">
                    <a:solidFill>
                      <a:srgbClr val="000000"/>
                    </a:solidFill>
                    <a:latin typeface="Arial"/>
                    <a:ea typeface="Arial"/>
                    <a:cs typeface="Arial"/>
                    <a:sym typeface="Arial"/>
                  </a:endParaRPr>
                </a:p>
              </p:txBody>
            </p:sp>
          </p:grpSp>
        </p:grpSp>
        <p:sp>
          <p:nvSpPr>
            <p:cNvPr id="557" name="Google Shape;557;p14"/>
            <p:cNvSpPr txBox="1"/>
            <p:nvPr/>
          </p:nvSpPr>
          <p:spPr>
            <a:xfrm>
              <a:off x="5250595" y="2125033"/>
              <a:ext cx="913762"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Mgmt subnet</a:t>
              </a:r>
              <a:endParaRPr sz="1400" b="0" i="0" u="none" strike="noStrike" cap="none">
                <a:solidFill>
                  <a:srgbClr val="000000"/>
                </a:solidFill>
                <a:latin typeface="Arial"/>
                <a:ea typeface="Arial"/>
                <a:cs typeface="Arial"/>
                <a:sym typeface="Arial"/>
              </a:endParaRPr>
            </a:p>
          </p:txBody>
        </p:sp>
      </p:grpSp>
      <p:cxnSp>
        <p:nvCxnSpPr>
          <p:cNvPr id="558" name="Google Shape;558;p14"/>
          <p:cNvCxnSpPr>
            <a:stCxn id="475" idx="3"/>
            <a:endCxn id="480" idx="1"/>
          </p:cNvCxnSpPr>
          <p:nvPr/>
        </p:nvCxnSpPr>
        <p:spPr>
          <a:xfrm>
            <a:off x="5105658" y="1626984"/>
            <a:ext cx="784200" cy="3600"/>
          </a:xfrm>
          <a:prstGeom prst="straightConnector1">
            <a:avLst/>
          </a:prstGeom>
          <a:noFill/>
          <a:ln w="9525" cap="flat" cmpd="sng">
            <a:solidFill>
              <a:srgbClr val="7F7F7F"/>
            </a:solidFill>
            <a:prstDash val="solid"/>
            <a:round/>
            <a:headEnd type="none" w="sm" len="sm"/>
            <a:tailEnd type="triangle" w="med" len="med"/>
          </a:ln>
        </p:spPr>
      </p:cxnSp>
      <p:cxnSp>
        <p:nvCxnSpPr>
          <p:cNvPr id="559" name="Google Shape;559;p14"/>
          <p:cNvCxnSpPr>
            <a:stCxn id="477" idx="3"/>
            <a:endCxn id="480" idx="1"/>
          </p:cNvCxnSpPr>
          <p:nvPr/>
        </p:nvCxnSpPr>
        <p:spPr>
          <a:xfrm rot="10800000" flipH="1">
            <a:off x="5102917" y="1630451"/>
            <a:ext cx="786900" cy="967200"/>
          </a:xfrm>
          <a:prstGeom prst="bentConnector3">
            <a:avLst>
              <a:gd name="adj1" fmla="val 31843"/>
            </a:avLst>
          </a:prstGeom>
          <a:noFill/>
          <a:ln w="9525" cap="flat" cmpd="sng">
            <a:solidFill>
              <a:srgbClr val="7F7F7F"/>
            </a:solidFill>
            <a:prstDash val="solid"/>
            <a:round/>
            <a:headEnd type="none" w="sm" len="sm"/>
            <a:tailEnd type="triangle" w="med" len="med"/>
          </a:ln>
        </p:spPr>
      </p:cxnSp>
      <p:sp>
        <p:nvSpPr>
          <p:cNvPr id="560" name="Google Shape;560;p14"/>
          <p:cNvSpPr/>
          <p:nvPr/>
        </p:nvSpPr>
        <p:spPr>
          <a:xfrm>
            <a:off x="5287353" y="1116011"/>
            <a:ext cx="1040338" cy="309278"/>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Robust testing against SQL injection attacks + data encryption at rest</a:t>
            </a:r>
            <a:endParaRPr sz="1400" b="0" i="0" u="none" strike="noStrike" cap="none">
              <a:solidFill>
                <a:srgbClr val="000000"/>
              </a:solidFill>
              <a:latin typeface="Arial"/>
              <a:ea typeface="Arial"/>
              <a:cs typeface="Arial"/>
              <a:sym typeface="Arial"/>
            </a:endParaRPr>
          </a:p>
        </p:txBody>
      </p:sp>
      <p:sp>
        <p:nvSpPr>
          <p:cNvPr id="561" name="Google Shape;561;p14"/>
          <p:cNvSpPr/>
          <p:nvPr/>
        </p:nvSpPr>
        <p:spPr>
          <a:xfrm>
            <a:off x="5709003" y="1957038"/>
            <a:ext cx="923569" cy="207876"/>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1"/>
                </a:solidFill>
                <a:latin typeface="Arial"/>
                <a:ea typeface="Arial"/>
                <a:cs typeface="Arial"/>
                <a:sym typeface="Arial"/>
              </a:rPr>
              <a:t>Key rotation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1"/>
                </a:solidFill>
                <a:latin typeface="Arial"/>
                <a:ea typeface="Arial"/>
                <a:cs typeface="Arial"/>
                <a:sym typeface="Arial"/>
              </a:rPr>
              <a:t>+ key lifecycle mgmt</a:t>
            </a:r>
            <a:endParaRPr sz="1400" b="0" i="0" u="none" strike="noStrike" cap="none" dirty="0">
              <a:solidFill>
                <a:srgbClr val="000000"/>
              </a:solidFill>
              <a:latin typeface="Arial"/>
              <a:ea typeface="Arial"/>
              <a:cs typeface="Arial"/>
              <a:sym typeface="Arial"/>
            </a:endParaRPr>
          </a:p>
        </p:txBody>
      </p:sp>
      <p:sp>
        <p:nvSpPr>
          <p:cNvPr id="562" name="Google Shape;562;p14"/>
          <p:cNvSpPr/>
          <p:nvPr/>
        </p:nvSpPr>
        <p:spPr>
          <a:xfrm>
            <a:off x="7453910" y="2031602"/>
            <a:ext cx="1152695" cy="300300"/>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VM (e.g. private IPs) + network configuration (e.g. firewall rules)</a:t>
            </a:r>
            <a:endParaRPr sz="1400" b="0" i="0" u="none" strike="noStrike" cap="none">
              <a:solidFill>
                <a:srgbClr val="000000"/>
              </a:solidFill>
              <a:latin typeface="Arial"/>
              <a:ea typeface="Arial"/>
              <a:cs typeface="Arial"/>
              <a:sym typeface="Arial"/>
            </a:endParaRPr>
          </a:p>
        </p:txBody>
      </p:sp>
      <p:grpSp>
        <p:nvGrpSpPr>
          <p:cNvPr id="563" name="Google Shape;563;p14"/>
          <p:cNvGrpSpPr/>
          <p:nvPr/>
        </p:nvGrpSpPr>
        <p:grpSpPr>
          <a:xfrm>
            <a:off x="1780194" y="3499697"/>
            <a:ext cx="1353753" cy="1105653"/>
            <a:chOff x="2599742" y="2136393"/>
            <a:chExt cx="1353753" cy="1105653"/>
          </a:xfrm>
        </p:grpSpPr>
        <p:grpSp>
          <p:nvGrpSpPr>
            <p:cNvPr id="564" name="Google Shape;564;p14"/>
            <p:cNvGrpSpPr/>
            <p:nvPr/>
          </p:nvGrpSpPr>
          <p:grpSpPr>
            <a:xfrm>
              <a:off x="2661099" y="2161294"/>
              <a:ext cx="1292396" cy="1080752"/>
              <a:chOff x="5372063" y="1641955"/>
              <a:chExt cx="1355547" cy="2086654"/>
            </a:xfrm>
          </p:grpSpPr>
          <p:sp>
            <p:nvSpPr>
              <p:cNvPr id="565" name="Google Shape;565;p14"/>
              <p:cNvSpPr/>
              <p:nvPr/>
            </p:nvSpPr>
            <p:spPr>
              <a:xfrm>
                <a:off x="5425481" y="1726012"/>
                <a:ext cx="1302129" cy="2002597"/>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6" name="Google Shape;566;p14"/>
              <p:cNvSpPr/>
              <p:nvPr/>
            </p:nvSpPr>
            <p:spPr>
              <a:xfrm>
                <a:off x="5372063" y="1641955"/>
                <a:ext cx="1310991" cy="2016618"/>
              </a:xfrm>
              <a:prstGeom prst="rect">
                <a:avLst/>
              </a:prstGeom>
              <a:solidFill>
                <a:srgbClr val="D2E2FC"/>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67" name="Google Shape;567;p14"/>
            <p:cNvSpPr txBox="1"/>
            <p:nvPr/>
          </p:nvSpPr>
          <p:spPr>
            <a:xfrm>
              <a:off x="2599742" y="2136393"/>
              <a:ext cx="913762" cy="1692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Data center mgmt subnet</a:t>
              </a:r>
              <a:endParaRPr sz="1400" b="0" i="0" u="none" strike="noStrike" cap="none">
                <a:solidFill>
                  <a:srgbClr val="000000"/>
                </a:solidFill>
                <a:latin typeface="Arial"/>
                <a:ea typeface="Arial"/>
                <a:cs typeface="Arial"/>
                <a:sym typeface="Arial"/>
              </a:endParaRPr>
            </a:p>
          </p:txBody>
        </p:sp>
      </p:grpSp>
      <p:sp>
        <p:nvSpPr>
          <p:cNvPr id="568" name="Google Shape;568;p14"/>
          <p:cNvSpPr/>
          <p:nvPr/>
        </p:nvSpPr>
        <p:spPr>
          <a:xfrm>
            <a:off x="7460403" y="3111043"/>
            <a:ext cx="670428" cy="236803"/>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Password policies</a:t>
            </a:r>
            <a:endParaRPr sz="1400" b="0" i="0" u="none" strike="noStrike" cap="none">
              <a:solidFill>
                <a:srgbClr val="000000"/>
              </a:solidFill>
              <a:latin typeface="Arial"/>
              <a:ea typeface="Arial"/>
              <a:cs typeface="Arial"/>
              <a:sym typeface="Arial"/>
            </a:endParaRPr>
          </a:p>
        </p:txBody>
      </p:sp>
      <p:sp>
        <p:nvSpPr>
          <p:cNvPr id="569" name="Google Shape;569;p14"/>
          <p:cNvSpPr/>
          <p:nvPr/>
        </p:nvSpPr>
        <p:spPr>
          <a:xfrm>
            <a:off x="6318004" y="3352062"/>
            <a:ext cx="731705" cy="236803"/>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Network segmentation</a:t>
            </a:r>
            <a:endParaRPr sz="1400" b="0" i="0" u="none" strike="noStrike" cap="none">
              <a:solidFill>
                <a:srgbClr val="000000"/>
              </a:solidFill>
              <a:latin typeface="Arial"/>
              <a:ea typeface="Arial"/>
              <a:cs typeface="Arial"/>
              <a:sym typeface="Arial"/>
            </a:endParaRPr>
          </a:p>
        </p:txBody>
      </p:sp>
      <p:grpSp>
        <p:nvGrpSpPr>
          <p:cNvPr id="570" name="Google Shape;570;p14"/>
          <p:cNvGrpSpPr/>
          <p:nvPr/>
        </p:nvGrpSpPr>
        <p:grpSpPr>
          <a:xfrm>
            <a:off x="4750418" y="3500146"/>
            <a:ext cx="1273117" cy="533806"/>
            <a:chOff x="2531080" y="2106958"/>
            <a:chExt cx="2581619" cy="927035"/>
          </a:xfrm>
        </p:grpSpPr>
        <p:grpSp>
          <p:nvGrpSpPr>
            <p:cNvPr id="571" name="Google Shape;571;p14"/>
            <p:cNvGrpSpPr/>
            <p:nvPr/>
          </p:nvGrpSpPr>
          <p:grpSpPr>
            <a:xfrm>
              <a:off x="2635168" y="2159300"/>
              <a:ext cx="2477531" cy="874693"/>
              <a:chOff x="5344865" y="1638105"/>
              <a:chExt cx="2598592" cy="1688808"/>
            </a:xfrm>
          </p:grpSpPr>
          <p:sp>
            <p:nvSpPr>
              <p:cNvPr id="572" name="Google Shape;572;p14"/>
              <p:cNvSpPr/>
              <p:nvPr/>
            </p:nvSpPr>
            <p:spPr>
              <a:xfrm>
                <a:off x="5425481" y="1726012"/>
                <a:ext cx="2517976" cy="1600901"/>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3" name="Google Shape;573;p14"/>
              <p:cNvSpPr/>
              <p:nvPr/>
            </p:nvSpPr>
            <p:spPr>
              <a:xfrm>
                <a:off x="5344865" y="1638105"/>
                <a:ext cx="2503638" cy="1560846"/>
              </a:xfrm>
              <a:prstGeom prst="rect">
                <a:avLst/>
              </a:prstGeom>
              <a:solidFill>
                <a:srgbClr val="D2E2FC"/>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74" name="Google Shape;574;p14"/>
            <p:cNvSpPr txBox="1"/>
            <p:nvPr/>
          </p:nvSpPr>
          <p:spPr>
            <a:xfrm>
              <a:off x="2531080" y="2106958"/>
              <a:ext cx="1913546" cy="1692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Misc. subnet</a:t>
              </a:r>
              <a:endParaRPr sz="1400" b="0" i="0" u="none" strike="noStrike" cap="none">
                <a:solidFill>
                  <a:srgbClr val="000000"/>
                </a:solidFill>
                <a:latin typeface="Arial"/>
                <a:ea typeface="Arial"/>
                <a:cs typeface="Arial"/>
                <a:sym typeface="Arial"/>
              </a:endParaRPr>
            </a:p>
          </p:txBody>
        </p:sp>
      </p:grpSp>
      <p:grpSp>
        <p:nvGrpSpPr>
          <p:cNvPr id="575" name="Google Shape;575;p14"/>
          <p:cNvGrpSpPr/>
          <p:nvPr/>
        </p:nvGrpSpPr>
        <p:grpSpPr>
          <a:xfrm>
            <a:off x="4966726" y="3657958"/>
            <a:ext cx="625723" cy="297608"/>
            <a:chOff x="4646805" y="3693920"/>
            <a:chExt cx="625723" cy="297608"/>
          </a:xfrm>
        </p:grpSpPr>
        <p:sp>
          <p:nvSpPr>
            <p:cNvPr id="576" name="Google Shape;576;p14"/>
            <p:cNvSpPr/>
            <p:nvPr/>
          </p:nvSpPr>
          <p:spPr>
            <a:xfrm>
              <a:off x="4646805" y="3693920"/>
              <a:ext cx="625723" cy="297608"/>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7" name="Google Shape;577;p14"/>
            <p:cNvSpPr/>
            <p:nvPr/>
          </p:nvSpPr>
          <p:spPr>
            <a:xfrm>
              <a:off x="4689284" y="3743930"/>
              <a:ext cx="540000" cy="209274"/>
            </a:xfrm>
            <a:prstGeom prst="roundRect">
              <a:avLst>
                <a:gd name="adj" fmla="val 16667"/>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Printer</a:t>
              </a:r>
              <a:endParaRPr sz="1400" b="0" i="0" u="none" strike="noStrike" cap="none">
                <a:solidFill>
                  <a:srgbClr val="000000"/>
                </a:solidFill>
                <a:latin typeface="Arial"/>
                <a:ea typeface="Arial"/>
                <a:cs typeface="Arial"/>
                <a:sym typeface="Arial"/>
              </a:endParaRPr>
            </a:p>
          </p:txBody>
        </p:sp>
      </p:grpSp>
      <p:grpSp>
        <p:nvGrpSpPr>
          <p:cNvPr id="578" name="Google Shape;578;p14"/>
          <p:cNvGrpSpPr/>
          <p:nvPr/>
        </p:nvGrpSpPr>
        <p:grpSpPr>
          <a:xfrm>
            <a:off x="4753990" y="4077010"/>
            <a:ext cx="1285004" cy="535185"/>
            <a:chOff x="2538946" y="2113161"/>
            <a:chExt cx="2573753" cy="929430"/>
          </a:xfrm>
        </p:grpSpPr>
        <p:grpSp>
          <p:nvGrpSpPr>
            <p:cNvPr id="579" name="Google Shape;579;p14"/>
            <p:cNvGrpSpPr/>
            <p:nvPr/>
          </p:nvGrpSpPr>
          <p:grpSpPr>
            <a:xfrm>
              <a:off x="2661097" y="2159300"/>
              <a:ext cx="2451602" cy="883291"/>
              <a:chOff x="5372061" y="1638105"/>
              <a:chExt cx="2571396" cy="1705410"/>
            </a:xfrm>
          </p:grpSpPr>
          <p:sp>
            <p:nvSpPr>
              <p:cNvPr id="580" name="Google Shape;580;p14"/>
              <p:cNvSpPr/>
              <p:nvPr/>
            </p:nvSpPr>
            <p:spPr>
              <a:xfrm>
                <a:off x="5425482" y="1726008"/>
                <a:ext cx="2517975" cy="1617507"/>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1" name="Google Shape;581;p14"/>
              <p:cNvSpPr/>
              <p:nvPr/>
            </p:nvSpPr>
            <p:spPr>
              <a:xfrm>
                <a:off x="5372061" y="1638105"/>
                <a:ext cx="2477606" cy="1560845"/>
              </a:xfrm>
              <a:prstGeom prst="rect">
                <a:avLst/>
              </a:prstGeom>
              <a:solidFill>
                <a:srgbClr val="D2E2FC"/>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82" name="Google Shape;582;p14"/>
            <p:cNvSpPr txBox="1"/>
            <p:nvPr/>
          </p:nvSpPr>
          <p:spPr>
            <a:xfrm>
              <a:off x="2538946" y="2113161"/>
              <a:ext cx="1913545" cy="2939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Backup subnet</a:t>
              </a:r>
              <a:endParaRPr sz="1400" b="0" i="0" u="none" strike="noStrike" cap="none">
                <a:solidFill>
                  <a:srgbClr val="000000"/>
                </a:solidFill>
                <a:latin typeface="Arial"/>
                <a:ea typeface="Arial"/>
                <a:cs typeface="Arial"/>
                <a:sym typeface="Arial"/>
              </a:endParaRPr>
            </a:p>
          </p:txBody>
        </p:sp>
      </p:grpSp>
      <p:grpSp>
        <p:nvGrpSpPr>
          <p:cNvPr id="583" name="Google Shape;583;p14"/>
          <p:cNvGrpSpPr/>
          <p:nvPr/>
        </p:nvGrpSpPr>
        <p:grpSpPr>
          <a:xfrm>
            <a:off x="4975153" y="4228258"/>
            <a:ext cx="625723" cy="297608"/>
            <a:chOff x="4312315" y="3694259"/>
            <a:chExt cx="625723" cy="297608"/>
          </a:xfrm>
        </p:grpSpPr>
        <p:sp>
          <p:nvSpPr>
            <p:cNvPr id="584" name="Google Shape;584;p14"/>
            <p:cNvSpPr/>
            <p:nvPr/>
          </p:nvSpPr>
          <p:spPr>
            <a:xfrm>
              <a:off x="4312315" y="3694259"/>
              <a:ext cx="625723" cy="297608"/>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5" name="Google Shape;585;p14"/>
            <p:cNvSpPr/>
            <p:nvPr/>
          </p:nvSpPr>
          <p:spPr>
            <a:xfrm>
              <a:off x="4354794" y="3744269"/>
              <a:ext cx="540000" cy="209274"/>
            </a:xfrm>
            <a:prstGeom prst="roundRect">
              <a:avLst>
                <a:gd name="adj" fmla="val 16667"/>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Backup</a:t>
              </a:r>
              <a:endParaRPr sz="1400" b="0" i="0" u="none" strike="noStrike" cap="none">
                <a:solidFill>
                  <a:srgbClr val="000000"/>
                </a:solidFill>
                <a:latin typeface="Arial"/>
                <a:ea typeface="Arial"/>
                <a:cs typeface="Arial"/>
                <a:sym typeface="Arial"/>
              </a:endParaRPr>
            </a:p>
          </p:txBody>
        </p:sp>
      </p:grpSp>
      <p:grpSp>
        <p:nvGrpSpPr>
          <p:cNvPr id="586" name="Google Shape;586;p14"/>
          <p:cNvGrpSpPr/>
          <p:nvPr/>
        </p:nvGrpSpPr>
        <p:grpSpPr>
          <a:xfrm>
            <a:off x="5510842" y="4199236"/>
            <a:ext cx="640936" cy="407259"/>
            <a:chOff x="5506836" y="4256388"/>
            <a:chExt cx="640936" cy="407259"/>
          </a:xfrm>
        </p:grpSpPr>
        <p:sp>
          <p:nvSpPr>
            <p:cNvPr id="587" name="Google Shape;587;p14"/>
            <p:cNvSpPr/>
            <p:nvPr/>
          </p:nvSpPr>
          <p:spPr>
            <a:xfrm>
              <a:off x="5704997" y="4256388"/>
              <a:ext cx="251502" cy="261461"/>
            </a:xfrm>
            <a:prstGeom prst="flowChartMagneticDisk">
              <a:avLst/>
            </a:prstGeom>
            <a:solidFill>
              <a:srgbClr val="D2E2FC"/>
            </a:soli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
                <a:buFont typeface="Arial"/>
                <a:buNone/>
              </a:pPr>
              <a:endParaRPr sz="300" b="0" i="0" u="none" strike="noStrike" cap="none">
                <a:solidFill>
                  <a:schemeClr val="dk1"/>
                </a:solidFill>
                <a:latin typeface="Arial"/>
                <a:ea typeface="Arial"/>
                <a:cs typeface="Arial"/>
                <a:sym typeface="Arial"/>
              </a:endParaRPr>
            </a:p>
          </p:txBody>
        </p:sp>
        <p:sp>
          <p:nvSpPr>
            <p:cNvPr id="588" name="Google Shape;588;p14"/>
            <p:cNvSpPr txBox="1"/>
            <p:nvPr/>
          </p:nvSpPr>
          <p:spPr>
            <a:xfrm>
              <a:off x="5506836" y="4494370"/>
              <a:ext cx="640936" cy="1692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Database</a:t>
              </a:r>
              <a:endParaRPr sz="1400" b="0" i="0" u="none" strike="noStrike" cap="none">
                <a:solidFill>
                  <a:srgbClr val="000000"/>
                </a:solidFill>
                <a:latin typeface="Arial"/>
                <a:ea typeface="Arial"/>
                <a:cs typeface="Arial"/>
                <a:sym typeface="Arial"/>
              </a:endParaRPr>
            </a:p>
          </p:txBody>
        </p:sp>
      </p:grpSp>
      <p:sp>
        <p:nvSpPr>
          <p:cNvPr id="589" name="Google Shape;589;p14"/>
          <p:cNvSpPr/>
          <p:nvPr/>
        </p:nvSpPr>
        <p:spPr>
          <a:xfrm>
            <a:off x="6312510" y="4053597"/>
            <a:ext cx="1434395" cy="211445"/>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1"/>
                </a:solidFill>
                <a:latin typeface="Arial"/>
                <a:ea typeface="Arial"/>
                <a:cs typeface="Arial"/>
                <a:sym typeface="Arial"/>
              </a:rPr>
              <a:t>Secure VPN protocol (e.g. IPSec) + properly configured routing table</a:t>
            </a:r>
            <a:endParaRPr sz="1400" b="0" i="0" u="none" strike="noStrike" cap="none" dirty="0">
              <a:solidFill>
                <a:srgbClr val="000000"/>
              </a:solidFill>
              <a:latin typeface="Arial"/>
              <a:ea typeface="Arial"/>
              <a:cs typeface="Arial"/>
              <a:sym typeface="Arial"/>
            </a:endParaRPr>
          </a:p>
        </p:txBody>
      </p:sp>
      <p:grpSp>
        <p:nvGrpSpPr>
          <p:cNvPr id="590" name="Google Shape;590;p14"/>
          <p:cNvGrpSpPr/>
          <p:nvPr/>
        </p:nvGrpSpPr>
        <p:grpSpPr>
          <a:xfrm>
            <a:off x="6666326" y="4329475"/>
            <a:ext cx="903267" cy="461172"/>
            <a:chOff x="6658357" y="4574500"/>
            <a:chExt cx="903267" cy="461172"/>
          </a:xfrm>
        </p:grpSpPr>
        <p:sp>
          <p:nvSpPr>
            <p:cNvPr id="591" name="Google Shape;591;p14"/>
            <p:cNvSpPr/>
            <p:nvPr/>
          </p:nvSpPr>
          <p:spPr>
            <a:xfrm>
              <a:off x="6923606" y="4601884"/>
              <a:ext cx="386829" cy="267891"/>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2" name="Google Shape;592;p14"/>
            <p:cNvSpPr/>
            <p:nvPr/>
          </p:nvSpPr>
          <p:spPr>
            <a:xfrm>
              <a:off x="6896221" y="4574500"/>
              <a:ext cx="386829" cy="267891"/>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3" name="Google Shape;593;p14"/>
            <p:cNvPicPr preferRelativeResize="0"/>
            <p:nvPr/>
          </p:nvPicPr>
          <p:blipFill rotWithShape="1">
            <a:blip r:embed="rId5">
              <a:alphaModFix/>
            </a:blip>
            <a:srcRect/>
            <a:stretch/>
          </p:blipFill>
          <p:spPr>
            <a:xfrm>
              <a:off x="6943573" y="4600237"/>
              <a:ext cx="302172" cy="219075"/>
            </a:xfrm>
            <a:prstGeom prst="rect">
              <a:avLst/>
            </a:prstGeom>
            <a:noFill/>
            <a:ln>
              <a:noFill/>
            </a:ln>
          </p:spPr>
        </p:pic>
        <p:sp>
          <p:nvSpPr>
            <p:cNvPr id="594" name="Google Shape;594;p14"/>
            <p:cNvSpPr txBox="1"/>
            <p:nvPr/>
          </p:nvSpPr>
          <p:spPr>
            <a:xfrm>
              <a:off x="6658357" y="4866435"/>
              <a:ext cx="903267" cy="1692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lt1"/>
                  </a:solidFill>
                  <a:latin typeface="Arial"/>
                  <a:ea typeface="Arial"/>
                  <a:cs typeface="Arial"/>
                  <a:sym typeface="Arial"/>
                </a:rPr>
                <a:t>BB employee laptop</a:t>
              </a:r>
              <a:endParaRPr sz="800" b="0" i="0" u="none" strike="noStrike" cap="none">
                <a:solidFill>
                  <a:schemeClr val="lt1"/>
                </a:solidFill>
                <a:latin typeface="Arial"/>
                <a:ea typeface="Arial"/>
                <a:cs typeface="Arial"/>
                <a:sym typeface="Arial"/>
              </a:endParaRPr>
            </a:p>
          </p:txBody>
        </p:sp>
      </p:grpSp>
      <p:sp>
        <p:nvSpPr>
          <p:cNvPr id="595" name="Google Shape;595;p14"/>
          <p:cNvSpPr/>
          <p:nvPr/>
        </p:nvSpPr>
        <p:spPr>
          <a:xfrm>
            <a:off x="6318004" y="3695568"/>
            <a:ext cx="716217" cy="218346"/>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Disaster recovery plan</a:t>
            </a:r>
            <a:endParaRPr sz="1400" b="0" i="0" u="none" strike="noStrike" cap="none">
              <a:solidFill>
                <a:srgbClr val="000000"/>
              </a:solidFill>
              <a:latin typeface="Arial"/>
              <a:ea typeface="Arial"/>
              <a:cs typeface="Arial"/>
              <a:sym typeface="Arial"/>
            </a:endParaRPr>
          </a:p>
        </p:txBody>
      </p:sp>
      <p:grpSp>
        <p:nvGrpSpPr>
          <p:cNvPr id="596" name="Google Shape;596;p14"/>
          <p:cNvGrpSpPr/>
          <p:nvPr/>
        </p:nvGrpSpPr>
        <p:grpSpPr>
          <a:xfrm>
            <a:off x="7405589" y="2362081"/>
            <a:ext cx="1289831" cy="631613"/>
            <a:chOff x="7396673" y="2047120"/>
            <a:chExt cx="1289831" cy="631613"/>
          </a:xfrm>
        </p:grpSpPr>
        <p:grpSp>
          <p:nvGrpSpPr>
            <p:cNvPr id="597" name="Google Shape;597;p14"/>
            <p:cNvGrpSpPr/>
            <p:nvPr/>
          </p:nvGrpSpPr>
          <p:grpSpPr>
            <a:xfrm>
              <a:off x="7396673" y="2047120"/>
              <a:ext cx="1198856" cy="631613"/>
              <a:chOff x="3756402" y="3782483"/>
              <a:chExt cx="1198856" cy="631613"/>
            </a:xfrm>
          </p:grpSpPr>
          <p:sp>
            <p:nvSpPr>
              <p:cNvPr id="598" name="Google Shape;598;p14"/>
              <p:cNvSpPr/>
              <p:nvPr/>
            </p:nvSpPr>
            <p:spPr>
              <a:xfrm>
                <a:off x="3809333" y="3809019"/>
                <a:ext cx="1145925" cy="605077"/>
              </a:xfrm>
              <a:prstGeom prst="rect">
                <a:avLst/>
              </a:prstGeom>
              <a:noFill/>
              <a:ln w="9525"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9" name="Google Shape;599;p14"/>
              <p:cNvSpPr/>
              <p:nvPr/>
            </p:nvSpPr>
            <p:spPr>
              <a:xfrm>
                <a:off x="3880147" y="3937716"/>
                <a:ext cx="625723" cy="297608"/>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0" name="Google Shape;600;p14"/>
              <p:cNvSpPr txBox="1"/>
              <p:nvPr/>
            </p:nvSpPr>
            <p:spPr>
              <a:xfrm>
                <a:off x="3756402" y="3782483"/>
                <a:ext cx="913762"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chemeClr val="lt1"/>
                    </a:solidFill>
                    <a:latin typeface="Arial"/>
                    <a:ea typeface="Arial"/>
                    <a:cs typeface="Arial"/>
                    <a:sym typeface="Arial"/>
                  </a:rPr>
                  <a:t>External service</a:t>
                </a:r>
                <a:endParaRPr sz="1400" b="0" i="0" u="none" strike="noStrike" cap="none">
                  <a:solidFill>
                    <a:schemeClr val="lt1"/>
                  </a:solidFill>
                  <a:latin typeface="Arial"/>
                  <a:ea typeface="Arial"/>
                  <a:cs typeface="Arial"/>
                  <a:sym typeface="Arial"/>
                </a:endParaRPr>
              </a:p>
            </p:txBody>
          </p:sp>
          <p:sp>
            <p:nvSpPr>
              <p:cNvPr id="601" name="Google Shape;601;p14"/>
              <p:cNvSpPr/>
              <p:nvPr/>
            </p:nvSpPr>
            <p:spPr>
              <a:xfrm>
                <a:off x="3922885" y="3980236"/>
                <a:ext cx="540000" cy="209274"/>
              </a:xfrm>
              <a:prstGeom prst="roundRect">
                <a:avLst>
                  <a:gd name="adj" fmla="val 16667"/>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Infra-as-</a:t>
                </a:r>
                <a:endParaRPr sz="6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code</a:t>
                </a:r>
                <a:endParaRPr sz="1400" b="0" i="0" u="none" strike="noStrike" cap="none">
                  <a:solidFill>
                    <a:srgbClr val="000000"/>
                  </a:solidFill>
                  <a:latin typeface="Arial"/>
                  <a:ea typeface="Arial"/>
                  <a:cs typeface="Arial"/>
                  <a:sym typeface="Arial"/>
                </a:endParaRPr>
              </a:p>
            </p:txBody>
          </p:sp>
        </p:grpSp>
        <p:sp>
          <p:nvSpPr>
            <p:cNvPr id="602" name="Google Shape;602;p14"/>
            <p:cNvSpPr/>
            <p:nvPr/>
          </p:nvSpPr>
          <p:spPr>
            <a:xfrm>
              <a:off x="8240036" y="2216236"/>
              <a:ext cx="252000" cy="261461"/>
            </a:xfrm>
            <a:prstGeom prst="flowChartMagneticDisk">
              <a:avLst/>
            </a:prstGeom>
            <a:solidFill>
              <a:srgbClr val="D2E2FC"/>
            </a:soli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
                <a:buFont typeface="Arial"/>
                <a:buNone/>
              </a:pPr>
              <a:endParaRPr sz="300" b="0" i="0" u="none" strike="noStrike" cap="none">
                <a:solidFill>
                  <a:schemeClr val="dk1"/>
                </a:solidFill>
                <a:latin typeface="Arial"/>
                <a:ea typeface="Arial"/>
                <a:cs typeface="Arial"/>
                <a:sym typeface="Arial"/>
              </a:endParaRPr>
            </a:p>
          </p:txBody>
        </p:sp>
        <p:sp>
          <p:nvSpPr>
            <p:cNvPr id="603" name="Google Shape;603;p14"/>
            <p:cNvSpPr txBox="1"/>
            <p:nvPr/>
          </p:nvSpPr>
          <p:spPr>
            <a:xfrm>
              <a:off x="8045568" y="2473264"/>
              <a:ext cx="640936" cy="1692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lt1"/>
                  </a:solidFill>
                  <a:latin typeface="Arial"/>
                  <a:ea typeface="Arial"/>
                  <a:cs typeface="Arial"/>
                  <a:sym typeface="Arial"/>
                </a:rPr>
                <a:t>Database</a:t>
              </a:r>
              <a:endParaRPr sz="1400" b="0" i="0" u="none" strike="noStrike" cap="none">
                <a:solidFill>
                  <a:schemeClr val="lt1"/>
                </a:solidFill>
                <a:latin typeface="Arial"/>
                <a:ea typeface="Arial"/>
                <a:cs typeface="Arial"/>
                <a:sym typeface="Arial"/>
              </a:endParaRPr>
            </a:p>
          </p:txBody>
        </p:sp>
      </p:grpSp>
      <p:grpSp>
        <p:nvGrpSpPr>
          <p:cNvPr id="604" name="Google Shape;604;p14"/>
          <p:cNvGrpSpPr/>
          <p:nvPr/>
        </p:nvGrpSpPr>
        <p:grpSpPr>
          <a:xfrm>
            <a:off x="7407472" y="3364888"/>
            <a:ext cx="1290910" cy="631613"/>
            <a:chOff x="7407472" y="3118424"/>
            <a:chExt cx="1290910" cy="631613"/>
          </a:xfrm>
        </p:grpSpPr>
        <p:grpSp>
          <p:nvGrpSpPr>
            <p:cNvPr id="605" name="Google Shape;605;p14"/>
            <p:cNvGrpSpPr/>
            <p:nvPr/>
          </p:nvGrpSpPr>
          <p:grpSpPr>
            <a:xfrm>
              <a:off x="7407472" y="3118424"/>
              <a:ext cx="1188057" cy="631613"/>
              <a:chOff x="3756402" y="3782483"/>
              <a:chExt cx="1188057" cy="631613"/>
            </a:xfrm>
          </p:grpSpPr>
          <p:sp>
            <p:nvSpPr>
              <p:cNvPr id="606" name="Google Shape;606;p14"/>
              <p:cNvSpPr/>
              <p:nvPr/>
            </p:nvSpPr>
            <p:spPr>
              <a:xfrm>
                <a:off x="3809333" y="3809019"/>
                <a:ext cx="1135126" cy="605077"/>
              </a:xfrm>
              <a:prstGeom prst="rect">
                <a:avLst/>
              </a:prstGeom>
              <a:noFill/>
              <a:ln w="9525"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7" name="Google Shape;607;p14"/>
              <p:cNvSpPr/>
              <p:nvPr/>
            </p:nvSpPr>
            <p:spPr>
              <a:xfrm>
                <a:off x="3880147" y="3937716"/>
                <a:ext cx="625723" cy="297608"/>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8" name="Google Shape;608;p14"/>
              <p:cNvSpPr txBox="1"/>
              <p:nvPr/>
            </p:nvSpPr>
            <p:spPr>
              <a:xfrm>
                <a:off x="3756402" y="3782483"/>
                <a:ext cx="913762"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chemeClr val="lt1"/>
                    </a:solidFill>
                    <a:latin typeface="Arial"/>
                    <a:ea typeface="Arial"/>
                    <a:cs typeface="Arial"/>
                    <a:sym typeface="Arial"/>
                  </a:rPr>
                  <a:t>External service</a:t>
                </a:r>
                <a:endParaRPr sz="1400" b="0" i="0" u="none" strike="noStrike" cap="none">
                  <a:solidFill>
                    <a:schemeClr val="lt1"/>
                  </a:solidFill>
                  <a:latin typeface="Arial"/>
                  <a:ea typeface="Arial"/>
                  <a:cs typeface="Arial"/>
                  <a:sym typeface="Arial"/>
                </a:endParaRPr>
              </a:p>
            </p:txBody>
          </p:sp>
          <p:sp>
            <p:nvSpPr>
              <p:cNvPr id="609" name="Google Shape;609;p14"/>
              <p:cNvSpPr/>
              <p:nvPr/>
            </p:nvSpPr>
            <p:spPr>
              <a:xfrm>
                <a:off x="3922885" y="3980236"/>
                <a:ext cx="540000" cy="209274"/>
              </a:xfrm>
              <a:prstGeom prst="roundRect">
                <a:avLst>
                  <a:gd name="adj" fmla="val 16667"/>
                </a:avLst>
              </a:prstGeom>
              <a:solidFill>
                <a:srgbClr val="4384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Code repository</a:t>
                </a:r>
                <a:endParaRPr sz="1400" b="0" i="0" u="none" strike="noStrike" cap="none">
                  <a:solidFill>
                    <a:srgbClr val="000000"/>
                  </a:solidFill>
                  <a:latin typeface="Arial"/>
                  <a:ea typeface="Arial"/>
                  <a:cs typeface="Arial"/>
                  <a:sym typeface="Arial"/>
                </a:endParaRPr>
              </a:p>
            </p:txBody>
          </p:sp>
        </p:grpSp>
        <p:sp>
          <p:nvSpPr>
            <p:cNvPr id="610" name="Google Shape;610;p14"/>
            <p:cNvSpPr/>
            <p:nvPr/>
          </p:nvSpPr>
          <p:spPr>
            <a:xfrm>
              <a:off x="8251914" y="3283606"/>
              <a:ext cx="252000" cy="261461"/>
            </a:xfrm>
            <a:prstGeom prst="flowChartMagneticDisk">
              <a:avLst/>
            </a:prstGeom>
            <a:solidFill>
              <a:srgbClr val="D2E2FC"/>
            </a:soli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
                <a:buFont typeface="Arial"/>
                <a:buNone/>
              </a:pPr>
              <a:endParaRPr sz="300" b="0" i="0" u="none" strike="noStrike" cap="none">
                <a:solidFill>
                  <a:schemeClr val="dk1"/>
                </a:solidFill>
                <a:latin typeface="Arial"/>
                <a:ea typeface="Arial"/>
                <a:cs typeface="Arial"/>
                <a:sym typeface="Arial"/>
              </a:endParaRPr>
            </a:p>
          </p:txBody>
        </p:sp>
        <p:sp>
          <p:nvSpPr>
            <p:cNvPr id="611" name="Google Shape;611;p14"/>
            <p:cNvSpPr txBox="1"/>
            <p:nvPr/>
          </p:nvSpPr>
          <p:spPr>
            <a:xfrm>
              <a:off x="8057446" y="3540634"/>
              <a:ext cx="640936" cy="1692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lt1"/>
                  </a:solidFill>
                  <a:latin typeface="Arial"/>
                  <a:ea typeface="Arial"/>
                  <a:cs typeface="Arial"/>
                  <a:sym typeface="Arial"/>
                </a:rPr>
                <a:t>Database</a:t>
              </a:r>
              <a:endParaRPr sz="1400" b="0" i="0" u="none" strike="noStrike" cap="none">
                <a:solidFill>
                  <a:schemeClr val="lt1"/>
                </a:solidFill>
                <a:latin typeface="Arial"/>
                <a:ea typeface="Arial"/>
                <a:cs typeface="Arial"/>
                <a:sym typeface="Arial"/>
              </a:endParaRPr>
            </a:p>
          </p:txBody>
        </p:sp>
      </p:grpSp>
      <p:cxnSp>
        <p:nvCxnSpPr>
          <p:cNvPr id="612" name="Google Shape;612;p14"/>
          <p:cNvCxnSpPr/>
          <p:nvPr/>
        </p:nvCxnSpPr>
        <p:spPr>
          <a:xfrm>
            <a:off x="6096278" y="2147779"/>
            <a:ext cx="0" cy="187174"/>
          </a:xfrm>
          <a:prstGeom prst="straightConnector1">
            <a:avLst/>
          </a:prstGeom>
          <a:noFill/>
          <a:ln w="9525" cap="flat" cmpd="sng">
            <a:solidFill>
              <a:srgbClr val="FFAC0B"/>
            </a:solidFill>
            <a:prstDash val="dash"/>
            <a:round/>
            <a:headEnd type="none" w="sm" len="sm"/>
            <a:tailEnd type="none" w="sm" len="sm"/>
          </a:ln>
        </p:spPr>
      </p:cxnSp>
      <p:cxnSp>
        <p:nvCxnSpPr>
          <p:cNvPr id="613" name="Google Shape;613;p14"/>
          <p:cNvCxnSpPr/>
          <p:nvPr/>
        </p:nvCxnSpPr>
        <p:spPr>
          <a:xfrm rot="10800000" flipH="1">
            <a:off x="4953247" y="1362119"/>
            <a:ext cx="382189" cy="175962"/>
          </a:xfrm>
          <a:prstGeom prst="straightConnector1">
            <a:avLst/>
          </a:prstGeom>
          <a:noFill/>
          <a:ln w="9525" cap="flat" cmpd="sng">
            <a:solidFill>
              <a:srgbClr val="FFAC0B"/>
            </a:solidFill>
            <a:prstDash val="dash"/>
            <a:round/>
            <a:headEnd type="none" w="sm" len="sm"/>
            <a:tailEnd type="none" w="sm" len="sm"/>
          </a:ln>
        </p:spPr>
      </p:cxnSp>
      <p:cxnSp>
        <p:nvCxnSpPr>
          <p:cNvPr id="614" name="Google Shape;614;p14"/>
          <p:cNvCxnSpPr>
            <a:stCxn id="471" idx="3"/>
          </p:cNvCxnSpPr>
          <p:nvPr/>
        </p:nvCxnSpPr>
        <p:spPr>
          <a:xfrm>
            <a:off x="1625574" y="1193850"/>
            <a:ext cx="325500" cy="116400"/>
          </a:xfrm>
          <a:prstGeom prst="straightConnector1">
            <a:avLst/>
          </a:prstGeom>
          <a:noFill/>
          <a:ln w="9525" cap="flat" cmpd="sng">
            <a:solidFill>
              <a:srgbClr val="FFAC0B"/>
            </a:solidFill>
            <a:prstDash val="dash"/>
            <a:round/>
            <a:headEnd type="none" w="sm" len="sm"/>
            <a:tailEnd type="none" w="sm" len="sm"/>
          </a:ln>
        </p:spPr>
      </p:cxnSp>
      <p:cxnSp>
        <p:nvCxnSpPr>
          <p:cNvPr id="615" name="Google Shape;615;p14"/>
          <p:cNvCxnSpPr>
            <a:stCxn id="472" idx="2"/>
            <a:endCxn id="443" idx="3"/>
          </p:cNvCxnSpPr>
          <p:nvPr/>
        </p:nvCxnSpPr>
        <p:spPr>
          <a:xfrm>
            <a:off x="1169305" y="1720974"/>
            <a:ext cx="105300" cy="113400"/>
          </a:xfrm>
          <a:prstGeom prst="straightConnector1">
            <a:avLst/>
          </a:prstGeom>
          <a:noFill/>
          <a:ln w="9525" cap="flat" cmpd="sng">
            <a:solidFill>
              <a:srgbClr val="FFAC0B"/>
            </a:solidFill>
            <a:prstDash val="dash"/>
            <a:round/>
            <a:headEnd type="none" w="sm" len="sm"/>
            <a:tailEnd type="none" w="sm" len="sm"/>
          </a:ln>
        </p:spPr>
      </p:cxnSp>
      <p:cxnSp>
        <p:nvCxnSpPr>
          <p:cNvPr id="616" name="Google Shape;616;p14"/>
          <p:cNvCxnSpPr>
            <a:endCxn id="464" idx="1"/>
          </p:cNvCxnSpPr>
          <p:nvPr/>
        </p:nvCxnSpPr>
        <p:spPr>
          <a:xfrm rot="10800000" flipH="1">
            <a:off x="1566543" y="2702157"/>
            <a:ext cx="288600" cy="137100"/>
          </a:xfrm>
          <a:prstGeom prst="straightConnector1">
            <a:avLst/>
          </a:prstGeom>
          <a:noFill/>
          <a:ln w="9525" cap="flat" cmpd="sng">
            <a:solidFill>
              <a:srgbClr val="FFAC0B"/>
            </a:solidFill>
            <a:prstDash val="dash"/>
            <a:round/>
            <a:headEnd type="none" w="sm" len="sm"/>
            <a:tailEnd type="none" w="sm" len="sm"/>
          </a:ln>
        </p:spPr>
      </p:cxnSp>
      <p:cxnSp>
        <p:nvCxnSpPr>
          <p:cNvPr id="617" name="Google Shape;617;p14"/>
          <p:cNvCxnSpPr/>
          <p:nvPr/>
        </p:nvCxnSpPr>
        <p:spPr>
          <a:xfrm rot="10800000" flipH="1">
            <a:off x="1344681" y="2850091"/>
            <a:ext cx="1320427" cy="610116"/>
          </a:xfrm>
          <a:prstGeom prst="straightConnector1">
            <a:avLst/>
          </a:prstGeom>
          <a:noFill/>
          <a:ln w="9525" cap="flat" cmpd="sng">
            <a:solidFill>
              <a:srgbClr val="FFAC0B"/>
            </a:solidFill>
            <a:prstDash val="dash"/>
            <a:round/>
            <a:headEnd type="none" w="sm" len="sm"/>
            <a:tailEnd type="none" w="sm" len="sm"/>
          </a:ln>
        </p:spPr>
      </p:cxnSp>
      <p:cxnSp>
        <p:nvCxnSpPr>
          <p:cNvPr id="618" name="Google Shape;618;p14"/>
          <p:cNvCxnSpPr/>
          <p:nvPr/>
        </p:nvCxnSpPr>
        <p:spPr>
          <a:xfrm>
            <a:off x="6558052" y="4259163"/>
            <a:ext cx="0" cy="191400"/>
          </a:xfrm>
          <a:prstGeom prst="straightConnector1">
            <a:avLst/>
          </a:prstGeom>
          <a:noFill/>
          <a:ln w="9525" cap="flat" cmpd="sng">
            <a:solidFill>
              <a:srgbClr val="FFAC0B"/>
            </a:solidFill>
            <a:prstDash val="dash"/>
            <a:round/>
            <a:headEnd type="none" w="sm" len="sm"/>
            <a:tailEnd type="none" w="sm" len="sm"/>
          </a:ln>
        </p:spPr>
      </p:cxnSp>
      <p:cxnSp>
        <p:nvCxnSpPr>
          <p:cNvPr id="619" name="Google Shape;619;p14"/>
          <p:cNvCxnSpPr>
            <a:stCxn id="595" idx="1"/>
          </p:cNvCxnSpPr>
          <p:nvPr/>
        </p:nvCxnSpPr>
        <p:spPr>
          <a:xfrm flipH="1">
            <a:off x="5574604" y="3804741"/>
            <a:ext cx="743400" cy="420900"/>
          </a:xfrm>
          <a:prstGeom prst="straightConnector1">
            <a:avLst/>
          </a:prstGeom>
          <a:noFill/>
          <a:ln w="9525" cap="flat" cmpd="sng">
            <a:solidFill>
              <a:srgbClr val="FFAC0B"/>
            </a:solidFill>
            <a:prstDash val="dash"/>
            <a:round/>
            <a:headEnd type="none" w="sm" len="sm"/>
            <a:tailEnd type="none" w="sm" len="sm"/>
          </a:ln>
        </p:spPr>
      </p:cxnSp>
      <p:cxnSp>
        <p:nvCxnSpPr>
          <p:cNvPr id="620" name="Google Shape;620;p14"/>
          <p:cNvCxnSpPr>
            <a:endCxn id="569" idx="1"/>
          </p:cNvCxnSpPr>
          <p:nvPr/>
        </p:nvCxnSpPr>
        <p:spPr>
          <a:xfrm rot="10800000" flipH="1">
            <a:off x="6030304" y="3470464"/>
            <a:ext cx="287700" cy="76800"/>
          </a:xfrm>
          <a:prstGeom prst="straightConnector1">
            <a:avLst/>
          </a:prstGeom>
          <a:noFill/>
          <a:ln w="9525" cap="flat" cmpd="sng">
            <a:solidFill>
              <a:srgbClr val="FFAC0B"/>
            </a:solidFill>
            <a:prstDash val="dash"/>
            <a:round/>
            <a:headEnd type="none" w="sm" len="sm"/>
            <a:tailEnd type="none" w="sm" len="sm"/>
          </a:ln>
        </p:spPr>
      </p:cxnSp>
      <p:cxnSp>
        <p:nvCxnSpPr>
          <p:cNvPr id="621" name="Google Shape;621;p14"/>
          <p:cNvCxnSpPr/>
          <p:nvPr/>
        </p:nvCxnSpPr>
        <p:spPr>
          <a:xfrm flipH="1">
            <a:off x="6318004" y="1242487"/>
            <a:ext cx="1073305" cy="280510"/>
          </a:xfrm>
          <a:prstGeom prst="straightConnector1">
            <a:avLst/>
          </a:prstGeom>
          <a:noFill/>
          <a:ln w="9525" cap="flat" cmpd="sng">
            <a:solidFill>
              <a:srgbClr val="FFAC0B"/>
            </a:solidFill>
            <a:prstDash val="dash"/>
            <a:round/>
            <a:headEnd type="none" w="sm" len="sm"/>
            <a:tailEnd type="none" w="sm" len="sm"/>
          </a:ln>
        </p:spPr>
      </p:cxnSp>
      <p:cxnSp>
        <p:nvCxnSpPr>
          <p:cNvPr id="622" name="Google Shape;622;p14"/>
          <p:cNvCxnSpPr>
            <a:stCxn id="562" idx="2"/>
          </p:cNvCxnSpPr>
          <p:nvPr/>
        </p:nvCxnSpPr>
        <p:spPr>
          <a:xfrm>
            <a:off x="8030258" y="2331902"/>
            <a:ext cx="0" cy="188400"/>
          </a:xfrm>
          <a:prstGeom prst="straightConnector1">
            <a:avLst/>
          </a:prstGeom>
          <a:noFill/>
          <a:ln w="9525" cap="flat" cmpd="sng">
            <a:solidFill>
              <a:srgbClr val="FFAC0B"/>
            </a:solidFill>
            <a:prstDash val="dash"/>
            <a:round/>
            <a:headEnd type="none" w="sm" len="sm"/>
            <a:tailEnd type="none" w="sm" len="sm"/>
          </a:ln>
        </p:spPr>
      </p:cxnSp>
      <p:cxnSp>
        <p:nvCxnSpPr>
          <p:cNvPr id="623" name="Google Shape;623;p14"/>
          <p:cNvCxnSpPr/>
          <p:nvPr/>
        </p:nvCxnSpPr>
        <p:spPr>
          <a:xfrm>
            <a:off x="8007256" y="3338847"/>
            <a:ext cx="0" cy="195318"/>
          </a:xfrm>
          <a:prstGeom prst="straightConnector1">
            <a:avLst/>
          </a:prstGeom>
          <a:noFill/>
          <a:ln w="9525" cap="flat" cmpd="sng">
            <a:solidFill>
              <a:srgbClr val="FFAC0B"/>
            </a:solidFill>
            <a:prstDash val="dash"/>
            <a:round/>
            <a:headEnd type="none" w="sm" len="sm"/>
            <a:tailEnd type="none" w="sm" len="sm"/>
          </a:ln>
        </p:spPr>
      </p:cxnSp>
      <p:grpSp>
        <p:nvGrpSpPr>
          <p:cNvPr id="624" name="Google Shape;624;p14"/>
          <p:cNvGrpSpPr/>
          <p:nvPr/>
        </p:nvGrpSpPr>
        <p:grpSpPr>
          <a:xfrm>
            <a:off x="1819038" y="3832321"/>
            <a:ext cx="620460" cy="538156"/>
            <a:chOff x="1791045" y="3716427"/>
            <a:chExt cx="620460" cy="538156"/>
          </a:xfrm>
        </p:grpSpPr>
        <p:grpSp>
          <p:nvGrpSpPr>
            <p:cNvPr id="625" name="Google Shape;625;p14"/>
            <p:cNvGrpSpPr/>
            <p:nvPr/>
          </p:nvGrpSpPr>
          <p:grpSpPr>
            <a:xfrm>
              <a:off x="1791045" y="3716427"/>
              <a:ext cx="620460" cy="538156"/>
              <a:chOff x="6785512" y="4574500"/>
              <a:chExt cx="620460" cy="538156"/>
            </a:xfrm>
          </p:grpSpPr>
          <p:sp>
            <p:nvSpPr>
              <p:cNvPr id="626" name="Google Shape;626;p14"/>
              <p:cNvSpPr/>
              <p:nvPr/>
            </p:nvSpPr>
            <p:spPr>
              <a:xfrm>
                <a:off x="6923606" y="4601884"/>
                <a:ext cx="386829" cy="267891"/>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7" name="Google Shape;627;p14"/>
              <p:cNvSpPr/>
              <p:nvPr/>
            </p:nvSpPr>
            <p:spPr>
              <a:xfrm>
                <a:off x="6896221" y="4574500"/>
                <a:ext cx="386829" cy="267891"/>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8" name="Google Shape;628;p14"/>
              <p:cNvSpPr txBox="1"/>
              <p:nvPr/>
            </p:nvSpPr>
            <p:spPr>
              <a:xfrm>
                <a:off x="6785512" y="4866435"/>
                <a:ext cx="62046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BB employee desktop</a:t>
                </a:r>
                <a:endParaRPr sz="800" b="0" i="0" u="none" strike="noStrike" cap="none">
                  <a:solidFill>
                    <a:schemeClr val="dk1"/>
                  </a:solidFill>
                  <a:latin typeface="Arial"/>
                  <a:ea typeface="Arial"/>
                  <a:cs typeface="Arial"/>
                  <a:sym typeface="Arial"/>
                </a:endParaRPr>
              </a:p>
            </p:txBody>
          </p:sp>
        </p:grpSp>
        <p:pic>
          <p:nvPicPr>
            <p:cNvPr id="629" name="Google Shape;629;p14"/>
            <p:cNvPicPr preferRelativeResize="0"/>
            <p:nvPr/>
          </p:nvPicPr>
          <p:blipFill rotWithShape="1">
            <a:blip r:embed="rId7">
              <a:alphaModFix/>
            </a:blip>
            <a:srcRect/>
            <a:stretch/>
          </p:blipFill>
          <p:spPr>
            <a:xfrm>
              <a:off x="1975582" y="3755511"/>
              <a:ext cx="252000" cy="201000"/>
            </a:xfrm>
            <a:prstGeom prst="rect">
              <a:avLst/>
            </a:prstGeom>
            <a:noFill/>
            <a:ln>
              <a:noFill/>
            </a:ln>
          </p:spPr>
        </p:pic>
      </p:grpSp>
      <p:grpSp>
        <p:nvGrpSpPr>
          <p:cNvPr id="630" name="Google Shape;630;p14"/>
          <p:cNvGrpSpPr/>
          <p:nvPr/>
        </p:nvGrpSpPr>
        <p:grpSpPr>
          <a:xfrm>
            <a:off x="2412736" y="3834444"/>
            <a:ext cx="620460" cy="538156"/>
            <a:chOff x="1791045" y="3716427"/>
            <a:chExt cx="620460" cy="538156"/>
          </a:xfrm>
        </p:grpSpPr>
        <p:grpSp>
          <p:nvGrpSpPr>
            <p:cNvPr id="631" name="Google Shape;631;p14"/>
            <p:cNvGrpSpPr/>
            <p:nvPr/>
          </p:nvGrpSpPr>
          <p:grpSpPr>
            <a:xfrm>
              <a:off x="1791045" y="3716427"/>
              <a:ext cx="620460" cy="538156"/>
              <a:chOff x="6785512" y="4574500"/>
              <a:chExt cx="620460" cy="538156"/>
            </a:xfrm>
          </p:grpSpPr>
          <p:sp>
            <p:nvSpPr>
              <p:cNvPr id="632" name="Google Shape;632;p14"/>
              <p:cNvSpPr/>
              <p:nvPr/>
            </p:nvSpPr>
            <p:spPr>
              <a:xfrm>
                <a:off x="6923606" y="4601884"/>
                <a:ext cx="386829" cy="267891"/>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3" name="Google Shape;633;p14"/>
              <p:cNvSpPr/>
              <p:nvPr/>
            </p:nvSpPr>
            <p:spPr>
              <a:xfrm>
                <a:off x="6896221" y="4574500"/>
                <a:ext cx="386829" cy="267891"/>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4" name="Google Shape;634;p14"/>
              <p:cNvSpPr txBox="1"/>
              <p:nvPr/>
            </p:nvSpPr>
            <p:spPr>
              <a:xfrm>
                <a:off x="6785512" y="4866435"/>
                <a:ext cx="62046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BB employee desktop</a:t>
                </a:r>
                <a:endParaRPr sz="800" b="0" i="0" u="none" strike="noStrike" cap="none">
                  <a:solidFill>
                    <a:schemeClr val="dk1"/>
                  </a:solidFill>
                  <a:latin typeface="Arial"/>
                  <a:ea typeface="Arial"/>
                  <a:cs typeface="Arial"/>
                  <a:sym typeface="Arial"/>
                </a:endParaRPr>
              </a:p>
            </p:txBody>
          </p:sp>
        </p:grpSp>
        <p:pic>
          <p:nvPicPr>
            <p:cNvPr id="635" name="Google Shape;635;p14"/>
            <p:cNvPicPr preferRelativeResize="0"/>
            <p:nvPr/>
          </p:nvPicPr>
          <p:blipFill rotWithShape="1">
            <a:blip r:embed="rId7">
              <a:alphaModFix/>
            </a:blip>
            <a:srcRect/>
            <a:stretch/>
          </p:blipFill>
          <p:spPr>
            <a:xfrm>
              <a:off x="1975582" y="3755511"/>
              <a:ext cx="252000" cy="201000"/>
            </a:xfrm>
            <a:prstGeom prst="rect">
              <a:avLst/>
            </a:prstGeom>
            <a:noFill/>
            <a:ln>
              <a:noFill/>
            </a:ln>
          </p:spPr>
        </p:pic>
      </p:grpSp>
      <p:grpSp>
        <p:nvGrpSpPr>
          <p:cNvPr id="636" name="Google Shape;636;p14"/>
          <p:cNvGrpSpPr/>
          <p:nvPr/>
        </p:nvGrpSpPr>
        <p:grpSpPr>
          <a:xfrm>
            <a:off x="3273277" y="3502622"/>
            <a:ext cx="1350181" cy="1105653"/>
            <a:chOff x="3295857" y="3503767"/>
            <a:chExt cx="1350181" cy="1105653"/>
          </a:xfrm>
        </p:grpSpPr>
        <p:grpSp>
          <p:nvGrpSpPr>
            <p:cNvPr id="637" name="Google Shape;637;p14"/>
            <p:cNvGrpSpPr/>
            <p:nvPr/>
          </p:nvGrpSpPr>
          <p:grpSpPr>
            <a:xfrm>
              <a:off x="3295857" y="3503767"/>
              <a:ext cx="1350181" cy="1105653"/>
              <a:chOff x="2603314" y="2136393"/>
              <a:chExt cx="1350181" cy="1105653"/>
            </a:xfrm>
          </p:grpSpPr>
          <p:grpSp>
            <p:nvGrpSpPr>
              <p:cNvPr id="638" name="Google Shape;638;p14"/>
              <p:cNvGrpSpPr/>
              <p:nvPr/>
            </p:nvGrpSpPr>
            <p:grpSpPr>
              <a:xfrm>
                <a:off x="2661099" y="2161294"/>
                <a:ext cx="1292396" cy="1080752"/>
                <a:chOff x="5372063" y="1641955"/>
                <a:chExt cx="1355547" cy="2086654"/>
              </a:xfrm>
            </p:grpSpPr>
            <p:sp>
              <p:nvSpPr>
                <p:cNvPr id="639" name="Google Shape;639;p14"/>
                <p:cNvSpPr/>
                <p:nvPr/>
              </p:nvSpPr>
              <p:spPr>
                <a:xfrm>
                  <a:off x="5425481" y="1726012"/>
                  <a:ext cx="1302129" cy="2002597"/>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0" name="Google Shape;640;p14"/>
                <p:cNvSpPr/>
                <p:nvPr/>
              </p:nvSpPr>
              <p:spPr>
                <a:xfrm>
                  <a:off x="5372063" y="1641955"/>
                  <a:ext cx="1310991" cy="2016618"/>
                </a:xfrm>
                <a:prstGeom prst="rect">
                  <a:avLst/>
                </a:prstGeom>
                <a:solidFill>
                  <a:srgbClr val="D2E2FC"/>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41" name="Google Shape;641;p14"/>
              <p:cNvSpPr txBox="1"/>
              <p:nvPr/>
            </p:nvSpPr>
            <p:spPr>
              <a:xfrm>
                <a:off x="2603314" y="2136393"/>
                <a:ext cx="913762"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CI/CD subnet</a:t>
                </a:r>
                <a:endParaRPr sz="1400" b="0" i="0" u="none" strike="noStrike" cap="none">
                  <a:solidFill>
                    <a:srgbClr val="000000"/>
                  </a:solidFill>
                  <a:latin typeface="Arial"/>
                  <a:ea typeface="Arial"/>
                  <a:cs typeface="Arial"/>
                  <a:sym typeface="Arial"/>
                </a:endParaRPr>
              </a:p>
            </p:txBody>
          </p:sp>
        </p:grpSp>
        <p:grpSp>
          <p:nvGrpSpPr>
            <p:cNvPr id="642" name="Google Shape;642;p14"/>
            <p:cNvGrpSpPr/>
            <p:nvPr/>
          </p:nvGrpSpPr>
          <p:grpSpPr>
            <a:xfrm>
              <a:off x="3399177" y="3841442"/>
              <a:ext cx="620460" cy="538156"/>
              <a:chOff x="1791045" y="3716427"/>
              <a:chExt cx="620460" cy="538156"/>
            </a:xfrm>
          </p:grpSpPr>
          <p:grpSp>
            <p:nvGrpSpPr>
              <p:cNvPr id="643" name="Google Shape;643;p14"/>
              <p:cNvGrpSpPr/>
              <p:nvPr/>
            </p:nvGrpSpPr>
            <p:grpSpPr>
              <a:xfrm>
                <a:off x="1791045" y="3716427"/>
                <a:ext cx="620460" cy="538156"/>
                <a:chOff x="6785512" y="4574500"/>
                <a:chExt cx="620460" cy="538156"/>
              </a:xfrm>
            </p:grpSpPr>
            <p:sp>
              <p:nvSpPr>
                <p:cNvPr id="644" name="Google Shape;644;p14"/>
                <p:cNvSpPr/>
                <p:nvPr/>
              </p:nvSpPr>
              <p:spPr>
                <a:xfrm>
                  <a:off x="6923606" y="4601884"/>
                  <a:ext cx="386829" cy="267891"/>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5" name="Google Shape;645;p14"/>
                <p:cNvSpPr/>
                <p:nvPr/>
              </p:nvSpPr>
              <p:spPr>
                <a:xfrm>
                  <a:off x="6896221" y="4574500"/>
                  <a:ext cx="386829" cy="267891"/>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6" name="Google Shape;646;p14"/>
                <p:cNvSpPr txBox="1"/>
                <p:nvPr/>
              </p:nvSpPr>
              <p:spPr>
                <a:xfrm>
                  <a:off x="6785512" y="4866435"/>
                  <a:ext cx="62046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BB employee desktop</a:t>
                  </a:r>
                  <a:endParaRPr sz="800" b="0" i="0" u="none" strike="noStrike" cap="none">
                    <a:solidFill>
                      <a:schemeClr val="dk1"/>
                    </a:solidFill>
                    <a:latin typeface="Arial"/>
                    <a:ea typeface="Arial"/>
                    <a:cs typeface="Arial"/>
                    <a:sym typeface="Arial"/>
                  </a:endParaRPr>
                </a:p>
              </p:txBody>
            </p:sp>
          </p:grpSp>
          <p:pic>
            <p:nvPicPr>
              <p:cNvPr id="647" name="Google Shape;647;p14"/>
              <p:cNvPicPr preferRelativeResize="0"/>
              <p:nvPr/>
            </p:nvPicPr>
            <p:blipFill rotWithShape="1">
              <a:blip r:embed="rId7">
                <a:alphaModFix/>
              </a:blip>
              <a:srcRect/>
              <a:stretch/>
            </p:blipFill>
            <p:spPr>
              <a:xfrm>
                <a:off x="1975582" y="3755511"/>
                <a:ext cx="252000" cy="201000"/>
              </a:xfrm>
              <a:prstGeom prst="rect">
                <a:avLst/>
              </a:prstGeom>
              <a:noFill/>
              <a:ln>
                <a:noFill/>
              </a:ln>
            </p:spPr>
          </p:pic>
        </p:grpSp>
        <p:grpSp>
          <p:nvGrpSpPr>
            <p:cNvPr id="648" name="Google Shape;648;p14"/>
            <p:cNvGrpSpPr/>
            <p:nvPr/>
          </p:nvGrpSpPr>
          <p:grpSpPr>
            <a:xfrm>
              <a:off x="3941527" y="3843169"/>
              <a:ext cx="620460" cy="538156"/>
              <a:chOff x="1791045" y="3716427"/>
              <a:chExt cx="620460" cy="538156"/>
            </a:xfrm>
          </p:grpSpPr>
          <p:grpSp>
            <p:nvGrpSpPr>
              <p:cNvPr id="649" name="Google Shape;649;p14"/>
              <p:cNvGrpSpPr/>
              <p:nvPr/>
            </p:nvGrpSpPr>
            <p:grpSpPr>
              <a:xfrm>
                <a:off x="1791045" y="3716427"/>
                <a:ext cx="620460" cy="538156"/>
                <a:chOff x="6785512" y="4574500"/>
                <a:chExt cx="620460" cy="538156"/>
              </a:xfrm>
            </p:grpSpPr>
            <p:sp>
              <p:nvSpPr>
                <p:cNvPr id="650" name="Google Shape;650;p14"/>
                <p:cNvSpPr/>
                <p:nvPr/>
              </p:nvSpPr>
              <p:spPr>
                <a:xfrm>
                  <a:off x="6923606" y="4601884"/>
                  <a:ext cx="386829" cy="267891"/>
                </a:xfrm>
                <a:prstGeom prst="rect">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1" name="Google Shape;651;p14"/>
                <p:cNvSpPr/>
                <p:nvPr/>
              </p:nvSpPr>
              <p:spPr>
                <a:xfrm>
                  <a:off x="6896221" y="4574500"/>
                  <a:ext cx="386829" cy="267891"/>
                </a:xfrm>
                <a:prstGeom prst="rect">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2" name="Google Shape;652;p14"/>
                <p:cNvSpPr txBox="1"/>
                <p:nvPr/>
              </p:nvSpPr>
              <p:spPr>
                <a:xfrm>
                  <a:off x="6785512" y="4866435"/>
                  <a:ext cx="62046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BB employee desktop</a:t>
                  </a:r>
                  <a:endParaRPr sz="800" b="0" i="0" u="none" strike="noStrike" cap="none">
                    <a:solidFill>
                      <a:schemeClr val="dk1"/>
                    </a:solidFill>
                    <a:latin typeface="Arial"/>
                    <a:ea typeface="Arial"/>
                    <a:cs typeface="Arial"/>
                    <a:sym typeface="Arial"/>
                  </a:endParaRPr>
                </a:p>
              </p:txBody>
            </p:sp>
          </p:grpSp>
          <p:pic>
            <p:nvPicPr>
              <p:cNvPr id="653" name="Google Shape;653;p14"/>
              <p:cNvPicPr preferRelativeResize="0"/>
              <p:nvPr/>
            </p:nvPicPr>
            <p:blipFill rotWithShape="1">
              <a:blip r:embed="rId7">
                <a:alphaModFix/>
              </a:blip>
              <a:srcRect/>
              <a:stretch/>
            </p:blipFill>
            <p:spPr>
              <a:xfrm>
                <a:off x="1975582" y="3755511"/>
                <a:ext cx="252000" cy="201000"/>
              </a:xfrm>
              <a:prstGeom prst="rect">
                <a:avLst/>
              </a:prstGeom>
              <a:noFill/>
              <a:ln>
                <a:noFill/>
              </a:ln>
            </p:spPr>
          </p:pic>
        </p:grpSp>
      </p:grpSp>
      <p:sp>
        <p:nvSpPr>
          <p:cNvPr id="654" name="Google Shape;654;p14"/>
          <p:cNvSpPr/>
          <p:nvPr/>
        </p:nvSpPr>
        <p:spPr>
          <a:xfrm>
            <a:off x="1041453" y="2293625"/>
            <a:ext cx="599072" cy="237600"/>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Load testing</a:t>
            </a:r>
            <a:endParaRPr sz="1400" b="0" i="0" u="none" strike="noStrike" cap="none">
              <a:solidFill>
                <a:srgbClr val="000000"/>
              </a:solidFill>
              <a:latin typeface="Arial"/>
              <a:ea typeface="Arial"/>
              <a:cs typeface="Arial"/>
              <a:sym typeface="Arial"/>
            </a:endParaRPr>
          </a:p>
        </p:txBody>
      </p:sp>
      <p:cxnSp>
        <p:nvCxnSpPr>
          <p:cNvPr id="655" name="Google Shape;655;p14"/>
          <p:cNvCxnSpPr/>
          <p:nvPr/>
        </p:nvCxnSpPr>
        <p:spPr>
          <a:xfrm rot="10800000" flipH="1">
            <a:off x="1458725" y="2056225"/>
            <a:ext cx="460200" cy="293400"/>
          </a:xfrm>
          <a:prstGeom prst="straightConnector1">
            <a:avLst/>
          </a:prstGeom>
          <a:noFill/>
          <a:ln w="9525" cap="flat" cmpd="sng">
            <a:solidFill>
              <a:srgbClr val="FFAC0B"/>
            </a:solidFill>
            <a:prstDash val="dash"/>
            <a:round/>
            <a:headEnd type="none" w="sm" len="sm"/>
            <a:tailEnd type="none" w="sm" len="sm"/>
          </a:ln>
        </p:spPr>
      </p:cxnSp>
      <p:sp>
        <p:nvSpPr>
          <p:cNvPr id="656" name="Google Shape;656;p14"/>
          <p:cNvSpPr/>
          <p:nvPr/>
        </p:nvSpPr>
        <p:spPr>
          <a:xfrm>
            <a:off x="1067312" y="1103057"/>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657" name="Google Shape;657;p14"/>
          <p:cNvSpPr/>
          <p:nvPr/>
        </p:nvSpPr>
        <p:spPr>
          <a:xfrm>
            <a:off x="1073552" y="2311691"/>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658" name="Google Shape;658;p14"/>
          <p:cNvSpPr/>
          <p:nvPr/>
        </p:nvSpPr>
        <p:spPr>
          <a:xfrm>
            <a:off x="741371" y="1438981"/>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659" name="Google Shape;659;p14"/>
          <p:cNvSpPr/>
          <p:nvPr/>
        </p:nvSpPr>
        <p:spPr>
          <a:xfrm>
            <a:off x="741371" y="1543271"/>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660" name="Google Shape;660;p14"/>
          <p:cNvSpPr/>
          <p:nvPr/>
        </p:nvSpPr>
        <p:spPr>
          <a:xfrm>
            <a:off x="7446827" y="1056386"/>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661" name="Google Shape;661;p14"/>
          <p:cNvSpPr/>
          <p:nvPr/>
        </p:nvSpPr>
        <p:spPr>
          <a:xfrm>
            <a:off x="7479593" y="2057779"/>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662" name="Google Shape;662;p14"/>
          <p:cNvSpPr/>
          <p:nvPr/>
        </p:nvSpPr>
        <p:spPr>
          <a:xfrm>
            <a:off x="7479593" y="3139143"/>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663" name="Google Shape;663;p14"/>
          <p:cNvSpPr/>
          <p:nvPr/>
        </p:nvSpPr>
        <p:spPr>
          <a:xfrm>
            <a:off x="6327690" y="4079720"/>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664" name="Google Shape;664;p14"/>
          <p:cNvSpPr/>
          <p:nvPr/>
        </p:nvSpPr>
        <p:spPr>
          <a:xfrm>
            <a:off x="5314663" y="1137519"/>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665" name="Google Shape;665;p14"/>
          <p:cNvSpPr/>
          <p:nvPr/>
        </p:nvSpPr>
        <p:spPr>
          <a:xfrm>
            <a:off x="5741310" y="1978128"/>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666" name="Google Shape;666;p14"/>
          <p:cNvSpPr/>
          <p:nvPr/>
        </p:nvSpPr>
        <p:spPr>
          <a:xfrm>
            <a:off x="314583" y="2813027"/>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667" name="Google Shape;667;p14"/>
          <p:cNvSpPr/>
          <p:nvPr/>
        </p:nvSpPr>
        <p:spPr>
          <a:xfrm>
            <a:off x="314583" y="2925620"/>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668" name="Google Shape;668;p14"/>
          <p:cNvSpPr/>
          <p:nvPr/>
        </p:nvSpPr>
        <p:spPr>
          <a:xfrm>
            <a:off x="288660" y="3482523"/>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669" name="Google Shape;669;p14"/>
          <p:cNvSpPr/>
          <p:nvPr/>
        </p:nvSpPr>
        <p:spPr>
          <a:xfrm>
            <a:off x="6334243" y="3380564"/>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670" name="Google Shape;670;p14"/>
          <p:cNvSpPr txBox="1"/>
          <p:nvPr/>
        </p:nvSpPr>
        <p:spPr>
          <a:xfrm>
            <a:off x="581409" y="4920957"/>
            <a:ext cx="6859929"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sng" strike="noStrike" cap="none">
                <a:solidFill>
                  <a:schemeClr val="lt1"/>
                </a:solidFill>
                <a:latin typeface="Arial"/>
                <a:ea typeface="Arial"/>
                <a:cs typeface="Arial"/>
                <a:sym typeface="Arial"/>
                <a:hlinkClick r:id="rId8">
                  <a:extLst>
                    <a:ext uri="{A12FA001-AC4F-418D-AE19-62706E023703}">
                      <ahyp:hlinkClr xmlns:ahyp="http://schemas.microsoft.com/office/drawing/2018/hyperlinkcolor" val="tx"/>
                    </a:ext>
                  </a:extLst>
                </a:hlinkClick>
              </a:rPr>
              <a:t>https://attack.mitre.org/tactics/enterprise/</a:t>
            </a:r>
            <a:r>
              <a:rPr lang="en-US" sz="5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671" name="Google Shape;671;p14"/>
          <p:cNvSpPr/>
          <p:nvPr/>
        </p:nvSpPr>
        <p:spPr>
          <a:xfrm>
            <a:off x="898497" y="4727687"/>
            <a:ext cx="1320427" cy="209247"/>
          </a:xfrm>
          <a:prstGeom prst="roundRect">
            <a:avLst>
              <a:gd name="adj" fmla="val 16667"/>
            </a:avLst>
          </a:prstGeom>
          <a:solidFill>
            <a:srgbClr val="1400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72" name="Google Shape;672;p14"/>
          <p:cNvGrpSpPr/>
          <p:nvPr/>
        </p:nvGrpSpPr>
        <p:grpSpPr>
          <a:xfrm>
            <a:off x="1734329" y="4703496"/>
            <a:ext cx="6911841" cy="427166"/>
            <a:chOff x="2275021" y="4695544"/>
            <a:chExt cx="6911841" cy="427166"/>
          </a:xfrm>
        </p:grpSpPr>
        <p:grpSp>
          <p:nvGrpSpPr>
            <p:cNvPr id="673" name="Google Shape;673;p14"/>
            <p:cNvGrpSpPr/>
            <p:nvPr/>
          </p:nvGrpSpPr>
          <p:grpSpPr>
            <a:xfrm>
              <a:off x="2275021" y="4695544"/>
              <a:ext cx="5580100" cy="427166"/>
              <a:chOff x="2274187" y="4695364"/>
              <a:chExt cx="5580100" cy="427166"/>
            </a:xfrm>
          </p:grpSpPr>
          <p:sp>
            <p:nvSpPr>
              <p:cNvPr id="674" name="Google Shape;674;p14"/>
              <p:cNvSpPr/>
              <p:nvPr/>
            </p:nvSpPr>
            <p:spPr>
              <a:xfrm>
                <a:off x="2274187" y="4799697"/>
                <a:ext cx="325500" cy="76800"/>
              </a:xfrm>
              <a:prstGeom prst="roundRect">
                <a:avLst>
                  <a:gd name="adj" fmla="val 16667"/>
                </a:avLst>
              </a:prstGeom>
              <a:solidFill>
                <a:srgbClr val="FFAC0B"/>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4"/>
              <p:cNvSpPr txBox="1"/>
              <p:nvPr/>
            </p:nvSpPr>
            <p:spPr>
              <a:xfrm>
                <a:off x="6458316" y="4733273"/>
                <a:ext cx="1395971" cy="38925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Trusted relationships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150"/>
                  </a:spcAft>
                  <a:buClr>
                    <a:srgbClr val="000000"/>
                  </a:buClr>
                  <a:buSzPts val="600"/>
                  <a:buFont typeface="Arial"/>
                  <a:buNone/>
                </a:pPr>
                <a:r>
                  <a:rPr lang="en-US" sz="600" b="0" i="0" u="none" strike="noStrike" cap="none">
                    <a:solidFill>
                      <a:schemeClr val="lt1"/>
                    </a:solidFill>
                    <a:latin typeface="Arial"/>
                    <a:ea typeface="Arial"/>
                    <a:cs typeface="Arial"/>
                    <a:sym typeface="Arial"/>
                  </a:rPr>
                  <a:t>Remote service session hijacking</a:t>
                </a:r>
                <a:endParaRPr sz="1400" b="0" i="0" u="none" strike="noStrike" cap="none">
                  <a:solidFill>
                    <a:srgbClr val="000000"/>
                  </a:solidFill>
                  <a:latin typeface="Arial"/>
                  <a:ea typeface="Arial"/>
                  <a:cs typeface="Arial"/>
                  <a:sym typeface="Arial"/>
                </a:endParaRPr>
              </a:p>
            </p:txBody>
          </p:sp>
          <p:sp>
            <p:nvSpPr>
              <p:cNvPr id="676" name="Google Shape;676;p14"/>
              <p:cNvSpPr/>
              <p:nvPr/>
            </p:nvSpPr>
            <p:spPr>
              <a:xfrm>
                <a:off x="2509687" y="4902488"/>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677" name="Google Shape;677;p14"/>
              <p:cNvSpPr/>
              <p:nvPr/>
            </p:nvSpPr>
            <p:spPr>
              <a:xfrm>
                <a:off x="3534886" y="4806665"/>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678" name="Google Shape;678;p14"/>
              <p:cNvSpPr/>
              <p:nvPr/>
            </p:nvSpPr>
            <p:spPr>
              <a:xfrm>
                <a:off x="3534886" y="4915436"/>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679" name="Google Shape;679;p14"/>
              <p:cNvSpPr/>
              <p:nvPr/>
            </p:nvSpPr>
            <p:spPr>
              <a:xfrm>
                <a:off x="4326485" y="4814365"/>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680" name="Google Shape;680;p14"/>
              <p:cNvSpPr/>
              <p:nvPr/>
            </p:nvSpPr>
            <p:spPr>
              <a:xfrm>
                <a:off x="4326485" y="4927902"/>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681" name="Google Shape;681;p14"/>
              <p:cNvSpPr/>
              <p:nvPr/>
            </p:nvSpPr>
            <p:spPr>
              <a:xfrm>
                <a:off x="5358322" y="4818151"/>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682" name="Google Shape;682;p14"/>
              <p:cNvSpPr/>
              <p:nvPr/>
            </p:nvSpPr>
            <p:spPr>
              <a:xfrm>
                <a:off x="5358322" y="4937248"/>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683" name="Google Shape;683;p14"/>
              <p:cNvSpPr/>
              <p:nvPr/>
            </p:nvSpPr>
            <p:spPr>
              <a:xfrm>
                <a:off x="6407331" y="4821840"/>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
            <p:nvSpPr>
              <p:cNvPr id="684" name="Google Shape;684;p14"/>
              <p:cNvSpPr/>
              <p:nvPr/>
            </p:nvSpPr>
            <p:spPr>
              <a:xfrm>
                <a:off x="6407331" y="4936754"/>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
            <p:nvSpPr>
              <p:cNvPr id="685" name="Google Shape;685;p14"/>
              <p:cNvSpPr txBox="1"/>
              <p:nvPr/>
            </p:nvSpPr>
            <p:spPr>
              <a:xfrm>
                <a:off x="2546011" y="4695364"/>
                <a:ext cx="1042551" cy="32647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Mitigation technique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150"/>
                  </a:spcAft>
                  <a:buClr>
                    <a:srgbClr val="000000"/>
                  </a:buClr>
                  <a:buSzPts val="600"/>
                  <a:buFont typeface="Arial"/>
                  <a:buNone/>
                </a:pPr>
                <a:r>
                  <a:rPr lang="en-US" sz="600" b="0" i="0" u="none" strike="noStrike" cap="none">
                    <a:solidFill>
                      <a:schemeClr val="lt1"/>
                    </a:solidFill>
                    <a:latin typeface="Arial"/>
                    <a:ea typeface="Arial"/>
                    <a:cs typeface="Arial"/>
                    <a:sym typeface="Arial"/>
                  </a:rPr>
                  <a:t>MITRE attack technique</a:t>
                </a:r>
                <a:endParaRPr sz="1400" b="0" i="0" u="none" strike="noStrike" cap="none">
                  <a:solidFill>
                    <a:srgbClr val="000000"/>
                  </a:solidFill>
                  <a:latin typeface="Arial"/>
                  <a:ea typeface="Arial"/>
                  <a:cs typeface="Arial"/>
                  <a:sym typeface="Arial"/>
                </a:endParaRPr>
              </a:p>
            </p:txBody>
          </p:sp>
          <p:sp>
            <p:nvSpPr>
              <p:cNvPr id="686" name="Google Shape;686;p14"/>
              <p:cNvSpPr txBox="1"/>
              <p:nvPr/>
            </p:nvSpPr>
            <p:spPr>
              <a:xfrm>
                <a:off x="3588562" y="4708041"/>
                <a:ext cx="737923" cy="30111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DOS attack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150"/>
                  </a:spcAft>
                  <a:buClr>
                    <a:srgbClr val="000000"/>
                  </a:buClr>
                  <a:buSzPts val="600"/>
                  <a:buFont typeface="Arial"/>
                  <a:buNone/>
                </a:pPr>
                <a:r>
                  <a:rPr lang="en-US" sz="600" b="0" i="0" u="none" strike="noStrike" cap="none">
                    <a:solidFill>
                      <a:schemeClr val="lt1"/>
                    </a:solidFill>
                    <a:latin typeface="Arial"/>
                    <a:ea typeface="Arial"/>
                    <a:cs typeface="Arial"/>
                    <a:sym typeface="Arial"/>
                  </a:rPr>
                  <a:t>Active scanning</a:t>
                </a:r>
                <a:endParaRPr sz="1400" b="0" i="0" u="none" strike="noStrike" cap="none">
                  <a:solidFill>
                    <a:srgbClr val="000000"/>
                  </a:solidFill>
                  <a:latin typeface="Arial"/>
                  <a:ea typeface="Arial"/>
                  <a:cs typeface="Arial"/>
                  <a:sym typeface="Arial"/>
                </a:endParaRPr>
              </a:p>
            </p:txBody>
          </p:sp>
          <p:sp>
            <p:nvSpPr>
              <p:cNvPr id="687" name="Google Shape;687;p14"/>
              <p:cNvSpPr txBox="1"/>
              <p:nvPr/>
            </p:nvSpPr>
            <p:spPr>
              <a:xfrm>
                <a:off x="4371485" y="4720297"/>
                <a:ext cx="997551" cy="31996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Adversary-in-the-middle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150"/>
                  </a:spcAft>
                  <a:buClr>
                    <a:srgbClr val="000000"/>
                  </a:buClr>
                  <a:buSzPts val="600"/>
                  <a:buFont typeface="Arial"/>
                  <a:buNone/>
                </a:pPr>
                <a:r>
                  <a:rPr lang="en-US" sz="600" b="0" i="0" u="none" strike="noStrike" cap="none">
                    <a:solidFill>
                      <a:schemeClr val="lt1"/>
                    </a:solidFill>
                    <a:latin typeface="Arial"/>
                    <a:ea typeface="Arial"/>
                    <a:cs typeface="Arial"/>
                    <a:sym typeface="Arial"/>
                  </a:rPr>
                  <a:t>Credential stuffing</a:t>
                </a:r>
                <a:endParaRPr sz="1400" b="0" i="0" u="none" strike="noStrike" cap="none">
                  <a:solidFill>
                    <a:srgbClr val="000000"/>
                  </a:solidFill>
                  <a:latin typeface="Arial"/>
                  <a:ea typeface="Arial"/>
                  <a:cs typeface="Arial"/>
                  <a:sym typeface="Arial"/>
                </a:endParaRPr>
              </a:p>
            </p:txBody>
          </p:sp>
          <p:sp>
            <p:nvSpPr>
              <p:cNvPr id="688" name="Google Shape;688;p14"/>
              <p:cNvSpPr txBox="1"/>
              <p:nvPr/>
            </p:nvSpPr>
            <p:spPr>
              <a:xfrm>
                <a:off x="5402584" y="4727507"/>
                <a:ext cx="1032576" cy="32792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Arial"/>
                    <a:ea typeface="Arial"/>
                    <a:cs typeface="Arial"/>
                    <a:sym typeface="Arial"/>
                  </a:rPr>
                  <a:t>Exploit public-facing App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150"/>
                  </a:spcAft>
                  <a:buClr>
                    <a:srgbClr val="000000"/>
                  </a:buClr>
                  <a:buSzPts val="600"/>
                  <a:buFont typeface="Arial"/>
                  <a:buNone/>
                </a:pPr>
                <a:r>
                  <a:rPr lang="en-US" sz="600" b="0" i="0" u="none" strike="noStrike" cap="none">
                    <a:solidFill>
                      <a:schemeClr val="lt1"/>
                    </a:solidFill>
                    <a:latin typeface="Arial"/>
                    <a:ea typeface="Arial"/>
                    <a:cs typeface="Arial"/>
                    <a:sym typeface="Arial"/>
                  </a:rPr>
                  <a:t>SSH authorized keys</a:t>
                </a:r>
                <a:endParaRPr sz="1400" b="0" i="0" u="none" strike="noStrike" cap="none">
                  <a:solidFill>
                    <a:srgbClr val="000000"/>
                  </a:solidFill>
                  <a:latin typeface="Arial"/>
                  <a:ea typeface="Arial"/>
                  <a:cs typeface="Arial"/>
                  <a:sym typeface="Arial"/>
                </a:endParaRPr>
              </a:p>
            </p:txBody>
          </p:sp>
        </p:grpSp>
        <p:sp>
          <p:nvSpPr>
            <p:cNvPr id="689" name="Google Shape;689;p14"/>
            <p:cNvSpPr/>
            <p:nvPr/>
          </p:nvSpPr>
          <p:spPr>
            <a:xfrm>
              <a:off x="7746905" y="4814365"/>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sp>
          <p:nvSpPr>
            <p:cNvPr id="690" name="Google Shape;690;p14"/>
            <p:cNvSpPr txBox="1"/>
            <p:nvPr/>
          </p:nvSpPr>
          <p:spPr>
            <a:xfrm>
              <a:off x="7790891" y="4717956"/>
              <a:ext cx="1395971" cy="38925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50"/>
                </a:spcAft>
                <a:buClr>
                  <a:srgbClr val="000000"/>
                </a:buClr>
                <a:buSzPts val="600"/>
                <a:buFont typeface="Arial"/>
                <a:buNone/>
              </a:pPr>
              <a:r>
                <a:rPr lang="en-US" sz="600" b="0" i="0" u="none" strike="noStrike" cap="none">
                  <a:solidFill>
                    <a:schemeClr val="lt1"/>
                  </a:solidFill>
                  <a:latin typeface="Arial"/>
                  <a:ea typeface="Arial"/>
                  <a:cs typeface="Arial"/>
                  <a:sym typeface="Arial"/>
                </a:rPr>
                <a:t>Acquire infrastructure</a:t>
              </a:r>
              <a:endParaRPr sz="1400" b="0" i="0" u="none" strike="noStrike" cap="none">
                <a:solidFill>
                  <a:srgbClr val="000000"/>
                </a:solidFill>
                <a:latin typeface="Arial"/>
                <a:ea typeface="Arial"/>
                <a:cs typeface="Arial"/>
                <a:sym typeface="Arial"/>
              </a:endParaRPr>
            </a:p>
          </p:txBody>
        </p:sp>
      </p:grpSp>
      <p:sp>
        <p:nvSpPr>
          <p:cNvPr id="691" name="Google Shape;691;p14"/>
          <p:cNvSpPr/>
          <p:nvPr/>
        </p:nvSpPr>
        <p:spPr>
          <a:xfrm>
            <a:off x="7483918" y="2166751"/>
            <a:ext cx="90000" cy="9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chemeClr val="dk1"/>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p:bldP spid="472" grpId="0" animBg="1"/>
      <p:bldP spid="473" grpId="0" animBg="1"/>
      <p:bldP spid="478" grpId="0" animBg="1"/>
      <p:bldP spid="482" grpId="0" animBg="1"/>
      <p:bldP spid="560" grpId="0" animBg="1"/>
      <p:bldP spid="561" grpId="0" animBg="1"/>
      <p:bldP spid="562" grpId="0" animBg="1"/>
      <p:bldP spid="568" grpId="0" animBg="1"/>
      <p:bldP spid="569" grpId="0" animBg="1"/>
      <p:bldP spid="589" grpId="0" animBg="1"/>
      <p:bldP spid="595" grpId="0" animBg="1"/>
      <p:bldP spid="6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5"/>
          <p:cNvSpPr txBox="1"/>
          <p:nvPr/>
        </p:nvSpPr>
        <p:spPr>
          <a:xfrm>
            <a:off x="1079784" y="497647"/>
            <a:ext cx="4645736" cy="43858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Recommendations</a:t>
            </a:r>
            <a:endParaRPr sz="2000" b="0" i="0" u="none" strike="noStrike" cap="none">
              <a:solidFill>
                <a:schemeClr val="lt1"/>
              </a:solidFill>
              <a:latin typeface="Oswald"/>
              <a:ea typeface="Oswald"/>
              <a:cs typeface="Oswald"/>
              <a:sym typeface="Oswald"/>
            </a:endParaRPr>
          </a:p>
        </p:txBody>
      </p:sp>
      <p:sp>
        <p:nvSpPr>
          <p:cNvPr id="697" name="Google Shape;697;p15"/>
          <p:cNvSpPr/>
          <p:nvPr/>
        </p:nvSpPr>
        <p:spPr>
          <a:xfrm>
            <a:off x="1158478" y="243065"/>
            <a:ext cx="1170000" cy="216000"/>
          </a:xfrm>
          <a:prstGeom prst="homePlate">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About BetterBe</a:t>
            </a:r>
            <a:endParaRPr sz="1400" b="0" i="0" u="none" strike="noStrike" cap="none">
              <a:solidFill>
                <a:srgbClr val="000000"/>
              </a:solidFill>
              <a:latin typeface="Arial"/>
              <a:ea typeface="Arial"/>
              <a:cs typeface="Arial"/>
              <a:sym typeface="Arial"/>
            </a:endParaRPr>
          </a:p>
        </p:txBody>
      </p:sp>
      <p:sp>
        <p:nvSpPr>
          <p:cNvPr id="698" name="Google Shape;698;p15"/>
          <p:cNvSpPr/>
          <p:nvPr/>
        </p:nvSpPr>
        <p:spPr>
          <a:xfrm>
            <a:off x="2263915"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p:txBody>
      </p:sp>
      <p:sp>
        <p:nvSpPr>
          <p:cNvPr id="699" name="Google Shape;699;p15"/>
          <p:cNvSpPr/>
          <p:nvPr/>
        </p:nvSpPr>
        <p:spPr>
          <a:xfrm>
            <a:off x="3369352"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Hacker Profiling</a:t>
            </a:r>
            <a:endParaRPr sz="1400" b="0" i="0" u="none" strike="noStrike" cap="none">
              <a:solidFill>
                <a:srgbClr val="000000"/>
              </a:solidFill>
              <a:latin typeface="Arial"/>
              <a:ea typeface="Arial"/>
              <a:cs typeface="Arial"/>
              <a:sym typeface="Arial"/>
            </a:endParaRPr>
          </a:p>
        </p:txBody>
      </p:sp>
      <p:sp>
        <p:nvSpPr>
          <p:cNvPr id="700" name="Google Shape;700;p15"/>
          <p:cNvSpPr/>
          <p:nvPr/>
        </p:nvSpPr>
        <p:spPr>
          <a:xfrm>
            <a:off x="4474789"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MITRE ATT&amp;CK Matrix</a:t>
            </a:r>
            <a:endParaRPr sz="1400" b="0" i="0" u="none" strike="noStrike" cap="none">
              <a:solidFill>
                <a:srgbClr val="000000"/>
              </a:solidFill>
              <a:latin typeface="Arial"/>
              <a:ea typeface="Arial"/>
              <a:cs typeface="Arial"/>
              <a:sym typeface="Arial"/>
            </a:endParaRPr>
          </a:p>
        </p:txBody>
      </p:sp>
      <p:sp>
        <p:nvSpPr>
          <p:cNvPr id="701" name="Google Shape;701;p15"/>
          <p:cNvSpPr/>
          <p:nvPr/>
        </p:nvSpPr>
        <p:spPr>
          <a:xfrm>
            <a:off x="5580226"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Attack Tree + </a:t>
            </a:r>
            <a:endParaRPr sz="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Network Topology</a:t>
            </a:r>
            <a:endParaRPr sz="1400" b="0" i="0" u="none" strike="noStrike" cap="none">
              <a:solidFill>
                <a:srgbClr val="000000"/>
              </a:solidFill>
              <a:latin typeface="Arial"/>
              <a:ea typeface="Arial"/>
              <a:cs typeface="Arial"/>
              <a:sym typeface="Arial"/>
            </a:endParaRPr>
          </a:p>
        </p:txBody>
      </p:sp>
      <p:sp>
        <p:nvSpPr>
          <p:cNvPr id="702" name="Google Shape;702;p15"/>
          <p:cNvSpPr/>
          <p:nvPr/>
        </p:nvSpPr>
        <p:spPr>
          <a:xfrm>
            <a:off x="6696226" y="243066"/>
            <a:ext cx="1170000" cy="216061"/>
          </a:xfrm>
          <a:prstGeom prst="chevron">
            <a:avLst>
              <a:gd name="adj" fmla="val 50000"/>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p:txBody>
      </p:sp>
      <p:grpSp>
        <p:nvGrpSpPr>
          <p:cNvPr id="703" name="Google Shape;703;p15"/>
          <p:cNvGrpSpPr/>
          <p:nvPr/>
        </p:nvGrpSpPr>
        <p:grpSpPr>
          <a:xfrm>
            <a:off x="692313" y="1186359"/>
            <a:ext cx="8512687" cy="3165806"/>
            <a:chOff x="704242" y="1242019"/>
            <a:chExt cx="8512687" cy="3165806"/>
          </a:xfrm>
        </p:grpSpPr>
        <p:sp>
          <p:nvSpPr>
            <p:cNvPr id="704" name="Google Shape;704;p15"/>
            <p:cNvSpPr/>
            <p:nvPr/>
          </p:nvSpPr>
          <p:spPr>
            <a:xfrm>
              <a:off x="1038890" y="1709149"/>
              <a:ext cx="2387576" cy="2311822"/>
            </a:xfrm>
            <a:custGeom>
              <a:avLst/>
              <a:gdLst/>
              <a:ahLst/>
              <a:cxnLst/>
              <a:rect l="l" t="t" r="r" b="b"/>
              <a:pathLst>
                <a:path w="2340" h="2348" extrusionOk="0">
                  <a:moveTo>
                    <a:pt x="153" y="1052"/>
                  </a:moveTo>
                  <a:cubicBezTo>
                    <a:pt x="153" y="1052"/>
                    <a:pt x="154" y="1046"/>
                    <a:pt x="155" y="1035"/>
                  </a:cubicBezTo>
                  <a:cubicBezTo>
                    <a:pt x="157" y="1024"/>
                    <a:pt x="159" y="1007"/>
                    <a:pt x="164" y="985"/>
                  </a:cubicBezTo>
                  <a:cubicBezTo>
                    <a:pt x="172" y="941"/>
                    <a:pt x="186" y="878"/>
                    <a:pt x="217" y="801"/>
                  </a:cubicBezTo>
                  <a:cubicBezTo>
                    <a:pt x="224" y="781"/>
                    <a:pt x="233" y="761"/>
                    <a:pt x="242" y="740"/>
                  </a:cubicBezTo>
                  <a:cubicBezTo>
                    <a:pt x="253" y="720"/>
                    <a:pt x="263" y="698"/>
                    <a:pt x="275" y="677"/>
                  </a:cubicBezTo>
                  <a:cubicBezTo>
                    <a:pt x="300" y="633"/>
                    <a:pt x="329" y="588"/>
                    <a:pt x="365" y="542"/>
                  </a:cubicBezTo>
                  <a:cubicBezTo>
                    <a:pt x="401" y="497"/>
                    <a:pt x="443" y="452"/>
                    <a:pt x="491" y="409"/>
                  </a:cubicBezTo>
                  <a:cubicBezTo>
                    <a:pt x="540" y="366"/>
                    <a:pt x="595" y="326"/>
                    <a:pt x="656" y="290"/>
                  </a:cubicBezTo>
                  <a:cubicBezTo>
                    <a:pt x="672" y="281"/>
                    <a:pt x="688" y="273"/>
                    <a:pt x="704" y="265"/>
                  </a:cubicBezTo>
                  <a:cubicBezTo>
                    <a:pt x="712" y="260"/>
                    <a:pt x="720" y="256"/>
                    <a:pt x="728" y="253"/>
                  </a:cubicBezTo>
                  <a:cubicBezTo>
                    <a:pt x="737" y="249"/>
                    <a:pt x="745" y="245"/>
                    <a:pt x="753" y="241"/>
                  </a:cubicBezTo>
                  <a:cubicBezTo>
                    <a:pt x="762" y="237"/>
                    <a:pt x="770" y="234"/>
                    <a:pt x="779" y="230"/>
                  </a:cubicBezTo>
                  <a:cubicBezTo>
                    <a:pt x="787" y="227"/>
                    <a:pt x="796" y="223"/>
                    <a:pt x="805" y="220"/>
                  </a:cubicBezTo>
                  <a:cubicBezTo>
                    <a:pt x="823" y="213"/>
                    <a:pt x="840" y="207"/>
                    <a:pt x="859" y="201"/>
                  </a:cubicBezTo>
                  <a:cubicBezTo>
                    <a:pt x="868" y="198"/>
                    <a:pt x="877" y="195"/>
                    <a:pt x="886" y="193"/>
                  </a:cubicBezTo>
                  <a:cubicBezTo>
                    <a:pt x="896" y="190"/>
                    <a:pt x="905" y="188"/>
                    <a:pt x="914" y="185"/>
                  </a:cubicBezTo>
                  <a:cubicBezTo>
                    <a:pt x="919" y="184"/>
                    <a:pt x="924" y="183"/>
                    <a:pt x="929" y="182"/>
                  </a:cubicBezTo>
                  <a:cubicBezTo>
                    <a:pt x="933" y="181"/>
                    <a:pt x="938" y="180"/>
                    <a:pt x="943" y="179"/>
                  </a:cubicBezTo>
                  <a:cubicBezTo>
                    <a:pt x="952" y="177"/>
                    <a:pt x="962" y="174"/>
                    <a:pt x="972" y="172"/>
                  </a:cubicBezTo>
                  <a:cubicBezTo>
                    <a:pt x="981" y="170"/>
                    <a:pt x="991" y="169"/>
                    <a:pt x="1001" y="167"/>
                  </a:cubicBezTo>
                  <a:cubicBezTo>
                    <a:pt x="1011" y="166"/>
                    <a:pt x="1021" y="164"/>
                    <a:pt x="1031" y="163"/>
                  </a:cubicBezTo>
                  <a:cubicBezTo>
                    <a:pt x="1041" y="162"/>
                    <a:pt x="1051" y="161"/>
                    <a:pt x="1061" y="159"/>
                  </a:cubicBezTo>
                  <a:cubicBezTo>
                    <a:pt x="1068" y="159"/>
                    <a:pt x="1068" y="159"/>
                    <a:pt x="1068" y="159"/>
                  </a:cubicBezTo>
                  <a:cubicBezTo>
                    <a:pt x="1071" y="158"/>
                    <a:pt x="1073" y="158"/>
                    <a:pt x="1076" y="158"/>
                  </a:cubicBezTo>
                  <a:cubicBezTo>
                    <a:pt x="1081" y="158"/>
                    <a:pt x="1086" y="157"/>
                    <a:pt x="1091" y="157"/>
                  </a:cubicBezTo>
                  <a:cubicBezTo>
                    <a:pt x="1096" y="157"/>
                    <a:pt x="1101" y="156"/>
                    <a:pt x="1106" y="156"/>
                  </a:cubicBezTo>
                  <a:cubicBezTo>
                    <a:pt x="1111" y="156"/>
                    <a:pt x="1116" y="155"/>
                    <a:pt x="1122" y="155"/>
                  </a:cubicBezTo>
                  <a:cubicBezTo>
                    <a:pt x="1132" y="155"/>
                    <a:pt x="1142" y="154"/>
                    <a:pt x="1152" y="154"/>
                  </a:cubicBezTo>
                  <a:cubicBezTo>
                    <a:pt x="1158" y="154"/>
                    <a:pt x="1163" y="154"/>
                    <a:pt x="1168" y="154"/>
                  </a:cubicBezTo>
                  <a:cubicBezTo>
                    <a:pt x="1173" y="154"/>
                    <a:pt x="1178" y="154"/>
                    <a:pt x="1183" y="154"/>
                  </a:cubicBezTo>
                  <a:cubicBezTo>
                    <a:pt x="1194" y="155"/>
                    <a:pt x="1204" y="155"/>
                    <a:pt x="1215" y="155"/>
                  </a:cubicBezTo>
                  <a:cubicBezTo>
                    <a:pt x="1219" y="155"/>
                    <a:pt x="1219" y="155"/>
                    <a:pt x="1219" y="155"/>
                  </a:cubicBezTo>
                  <a:cubicBezTo>
                    <a:pt x="1223" y="156"/>
                    <a:pt x="1223" y="156"/>
                    <a:pt x="1223" y="156"/>
                  </a:cubicBezTo>
                  <a:cubicBezTo>
                    <a:pt x="1230" y="156"/>
                    <a:pt x="1230" y="156"/>
                    <a:pt x="1230" y="156"/>
                  </a:cubicBezTo>
                  <a:cubicBezTo>
                    <a:pt x="1236" y="157"/>
                    <a:pt x="1241" y="157"/>
                    <a:pt x="1246" y="157"/>
                  </a:cubicBezTo>
                  <a:cubicBezTo>
                    <a:pt x="1251" y="158"/>
                    <a:pt x="1257" y="158"/>
                    <a:pt x="1262" y="159"/>
                  </a:cubicBezTo>
                  <a:cubicBezTo>
                    <a:pt x="1270" y="159"/>
                    <a:pt x="1270" y="159"/>
                    <a:pt x="1270" y="159"/>
                  </a:cubicBezTo>
                  <a:cubicBezTo>
                    <a:pt x="1272" y="159"/>
                    <a:pt x="1275" y="160"/>
                    <a:pt x="1278" y="160"/>
                  </a:cubicBezTo>
                  <a:cubicBezTo>
                    <a:pt x="1288" y="161"/>
                    <a:pt x="1299" y="163"/>
                    <a:pt x="1309" y="164"/>
                  </a:cubicBezTo>
                  <a:cubicBezTo>
                    <a:pt x="1314" y="165"/>
                    <a:pt x="1320" y="165"/>
                    <a:pt x="1325" y="166"/>
                  </a:cubicBezTo>
                  <a:cubicBezTo>
                    <a:pt x="1330" y="167"/>
                    <a:pt x="1335" y="168"/>
                    <a:pt x="1341" y="169"/>
                  </a:cubicBezTo>
                  <a:cubicBezTo>
                    <a:pt x="1351" y="171"/>
                    <a:pt x="1362" y="173"/>
                    <a:pt x="1372" y="175"/>
                  </a:cubicBezTo>
                  <a:cubicBezTo>
                    <a:pt x="1383" y="177"/>
                    <a:pt x="1393" y="180"/>
                    <a:pt x="1404" y="182"/>
                  </a:cubicBezTo>
                  <a:cubicBezTo>
                    <a:pt x="1409" y="183"/>
                    <a:pt x="1414" y="184"/>
                    <a:pt x="1419" y="186"/>
                  </a:cubicBezTo>
                  <a:cubicBezTo>
                    <a:pt x="1425" y="187"/>
                    <a:pt x="1430" y="189"/>
                    <a:pt x="1435" y="190"/>
                  </a:cubicBezTo>
                  <a:cubicBezTo>
                    <a:pt x="1446" y="193"/>
                    <a:pt x="1456" y="196"/>
                    <a:pt x="1466" y="199"/>
                  </a:cubicBezTo>
                  <a:cubicBezTo>
                    <a:pt x="1477" y="202"/>
                    <a:pt x="1487" y="206"/>
                    <a:pt x="1498" y="209"/>
                  </a:cubicBezTo>
                  <a:cubicBezTo>
                    <a:pt x="1503" y="211"/>
                    <a:pt x="1508" y="213"/>
                    <a:pt x="1513" y="215"/>
                  </a:cubicBezTo>
                  <a:cubicBezTo>
                    <a:pt x="1516" y="215"/>
                    <a:pt x="1518" y="216"/>
                    <a:pt x="1521" y="217"/>
                  </a:cubicBezTo>
                  <a:cubicBezTo>
                    <a:pt x="1528" y="220"/>
                    <a:pt x="1528" y="220"/>
                    <a:pt x="1528" y="220"/>
                  </a:cubicBezTo>
                  <a:cubicBezTo>
                    <a:pt x="1539" y="224"/>
                    <a:pt x="1549" y="228"/>
                    <a:pt x="1559" y="233"/>
                  </a:cubicBezTo>
                  <a:cubicBezTo>
                    <a:pt x="1563" y="234"/>
                    <a:pt x="1563" y="234"/>
                    <a:pt x="1563" y="234"/>
                  </a:cubicBezTo>
                  <a:cubicBezTo>
                    <a:pt x="1567" y="236"/>
                    <a:pt x="1567" y="236"/>
                    <a:pt x="1567" y="236"/>
                  </a:cubicBezTo>
                  <a:cubicBezTo>
                    <a:pt x="1574" y="239"/>
                    <a:pt x="1574" y="239"/>
                    <a:pt x="1574" y="239"/>
                  </a:cubicBezTo>
                  <a:cubicBezTo>
                    <a:pt x="1590" y="246"/>
                    <a:pt x="1590" y="246"/>
                    <a:pt x="1590" y="246"/>
                  </a:cubicBezTo>
                  <a:cubicBezTo>
                    <a:pt x="1605" y="253"/>
                    <a:pt x="1605" y="253"/>
                    <a:pt x="1605" y="253"/>
                  </a:cubicBezTo>
                  <a:cubicBezTo>
                    <a:pt x="1607" y="254"/>
                    <a:pt x="1610" y="255"/>
                    <a:pt x="1612" y="257"/>
                  </a:cubicBezTo>
                  <a:cubicBezTo>
                    <a:pt x="1620" y="260"/>
                    <a:pt x="1620" y="260"/>
                    <a:pt x="1620" y="260"/>
                  </a:cubicBezTo>
                  <a:cubicBezTo>
                    <a:pt x="1630" y="265"/>
                    <a:pt x="1640" y="270"/>
                    <a:pt x="1649" y="276"/>
                  </a:cubicBezTo>
                  <a:cubicBezTo>
                    <a:pt x="1659" y="281"/>
                    <a:pt x="1669" y="287"/>
                    <a:pt x="1679" y="292"/>
                  </a:cubicBezTo>
                  <a:cubicBezTo>
                    <a:pt x="1693" y="301"/>
                    <a:pt x="1693" y="301"/>
                    <a:pt x="1693" y="301"/>
                  </a:cubicBezTo>
                  <a:cubicBezTo>
                    <a:pt x="1698" y="303"/>
                    <a:pt x="1703" y="307"/>
                    <a:pt x="1708" y="310"/>
                  </a:cubicBezTo>
                  <a:cubicBezTo>
                    <a:pt x="1717" y="316"/>
                    <a:pt x="1727" y="322"/>
                    <a:pt x="1736" y="328"/>
                  </a:cubicBezTo>
                  <a:cubicBezTo>
                    <a:pt x="1745" y="334"/>
                    <a:pt x="1755" y="341"/>
                    <a:pt x="1764" y="348"/>
                  </a:cubicBezTo>
                  <a:cubicBezTo>
                    <a:pt x="1768" y="351"/>
                    <a:pt x="1773" y="354"/>
                    <a:pt x="1778" y="358"/>
                  </a:cubicBezTo>
                  <a:cubicBezTo>
                    <a:pt x="1791" y="368"/>
                    <a:pt x="1791" y="368"/>
                    <a:pt x="1791" y="368"/>
                  </a:cubicBezTo>
                  <a:cubicBezTo>
                    <a:pt x="1804" y="379"/>
                    <a:pt x="1804" y="379"/>
                    <a:pt x="1804" y="379"/>
                  </a:cubicBezTo>
                  <a:cubicBezTo>
                    <a:pt x="1811" y="384"/>
                    <a:pt x="1811" y="384"/>
                    <a:pt x="1811" y="384"/>
                  </a:cubicBezTo>
                  <a:cubicBezTo>
                    <a:pt x="1813" y="386"/>
                    <a:pt x="1816" y="387"/>
                    <a:pt x="1818" y="389"/>
                  </a:cubicBezTo>
                  <a:cubicBezTo>
                    <a:pt x="1835" y="404"/>
                    <a:pt x="1853" y="419"/>
                    <a:pt x="1869" y="435"/>
                  </a:cubicBezTo>
                  <a:cubicBezTo>
                    <a:pt x="1882" y="447"/>
                    <a:pt x="1882" y="447"/>
                    <a:pt x="1882" y="447"/>
                  </a:cubicBezTo>
                  <a:cubicBezTo>
                    <a:pt x="1888" y="453"/>
                    <a:pt x="1888" y="453"/>
                    <a:pt x="1888" y="453"/>
                  </a:cubicBezTo>
                  <a:cubicBezTo>
                    <a:pt x="1894" y="459"/>
                    <a:pt x="1894" y="459"/>
                    <a:pt x="1894" y="459"/>
                  </a:cubicBezTo>
                  <a:cubicBezTo>
                    <a:pt x="1902" y="468"/>
                    <a:pt x="1910" y="476"/>
                    <a:pt x="1918" y="484"/>
                  </a:cubicBezTo>
                  <a:cubicBezTo>
                    <a:pt x="1922" y="489"/>
                    <a:pt x="1925" y="493"/>
                    <a:pt x="1929" y="497"/>
                  </a:cubicBezTo>
                  <a:cubicBezTo>
                    <a:pt x="1940" y="510"/>
                    <a:pt x="1940" y="510"/>
                    <a:pt x="1940" y="510"/>
                  </a:cubicBezTo>
                  <a:cubicBezTo>
                    <a:pt x="1952" y="524"/>
                    <a:pt x="1952" y="524"/>
                    <a:pt x="1952" y="524"/>
                  </a:cubicBezTo>
                  <a:cubicBezTo>
                    <a:pt x="1956" y="528"/>
                    <a:pt x="1959" y="533"/>
                    <a:pt x="1963" y="537"/>
                  </a:cubicBezTo>
                  <a:cubicBezTo>
                    <a:pt x="1970" y="546"/>
                    <a:pt x="1977" y="556"/>
                    <a:pt x="1984" y="565"/>
                  </a:cubicBezTo>
                  <a:cubicBezTo>
                    <a:pt x="1991" y="574"/>
                    <a:pt x="1998" y="584"/>
                    <a:pt x="2004" y="593"/>
                  </a:cubicBezTo>
                  <a:cubicBezTo>
                    <a:pt x="2010" y="600"/>
                    <a:pt x="2010" y="600"/>
                    <a:pt x="2010" y="600"/>
                  </a:cubicBezTo>
                  <a:cubicBezTo>
                    <a:pt x="2012" y="604"/>
                    <a:pt x="2012" y="604"/>
                    <a:pt x="2012" y="604"/>
                  </a:cubicBezTo>
                  <a:cubicBezTo>
                    <a:pt x="2014" y="608"/>
                    <a:pt x="2014" y="608"/>
                    <a:pt x="2014" y="608"/>
                  </a:cubicBezTo>
                  <a:cubicBezTo>
                    <a:pt x="2024" y="622"/>
                    <a:pt x="2024" y="622"/>
                    <a:pt x="2024" y="622"/>
                  </a:cubicBezTo>
                  <a:cubicBezTo>
                    <a:pt x="2033" y="637"/>
                    <a:pt x="2033" y="637"/>
                    <a:pt x="2033" y="637"/>
                  </a:cubicBezTo>
                  <a:cubicBezTo>
                    <a:pt x="2038" y="644"/>
                    <a:pt x="2038" y="644"/>
                    <a:pt x="2038" y="644"/>
                  </a:cubicBezTo>
                  <a:cubicBezTo>
                    <a:pt x="2040" y="647"/>
                    <a:pt x="2041" y="649"/>
                    <a:pt x="2042" y="652"/>
                  </a:cubicBezTo>
                  <a:cubicBezTo>
                    <a:pt x="2048" y="662"/>
                    <a:pt x="2054" y="672"/>
                    <a:pt x="2060" y="682"/>
                  </a:cubicBezTo>
                  <a:cubicBezTo>
                    <a:pt x="2063" y="687"/>
                    <a:pt x="2066" y="693"/>
                    <a:pt x="2068" y="698"/>
                  </a:cubicBezTo>
                  <a:cubicBezTo>
                    <a:pt x="2076" y="714"/>
                    <a:pt x="2076" y="714"/>
                    <a:pt x="2076" y="714"/>
                  </a:cubicBezTo>
                  <a:cubicBezTo>
                    <a:pt x="2084" y="729"/>
                    <a:pt x="2084" y="729"/>
                    <a:pt x="2084" y="729"/>
                  </a:cubicBezTo>
                  <a:cubicBezTo>
                    <a:pt x="2087" y="734"/>
                    <a:pt x="2089" y="740"/>
                    <a:pt x="2092" y="745"/>
                  </a:cubicBezTo>
                  <a:cubicBezTo>
                    <a:pt x="2096" y="756"/>
                    <a:pt x="2101" y="767"/>
                    <a:pt x="2106" y="777"/>
                  </a:cubicBezTo>
                  <a:cubicBezTo>
                    <a:pt x="2110" y="788"/>
                    <a:pt x="2115" y="799"/>
                    <a:pt x="2119" y="810"/>
                  </a:cubicBezTo>
                  <a:cubicBezTo>
                    <a:pt x="2121" y="816"/>
                    <a:pt x="2124" y="821"/>
                    <a:pt x="2125" y="827"/>
                  </a:cubicBezTo>
                  <a:cubicBezTo>
                    <a:pt x="2131" y="843"/>
                    <a:pt x="2131" y="843"/>
                    <a:pt x="2131" y="843"/>
                  </a:cubicBezTo>
                  <a:cubicBezTo>
                    <a:pt x="2137" y="860"/>
                    <a:pt x="2137" y="860"/>
                    <a:pt x="2137" y="860"/>
                  </a:cubicBezTo>
                  <a:cubicBezTo>
                    <a:pt x="2139" y="866"/>
                    <a:pt x="2141" y="871"/>
                    <a:pt x="2142" y="877"/>
                  </a:cubicBezTo>
                  <a:cubicBezTo>
                    <a:pt x="2152" y="911"/>
                    <a:pt x="2152" y="911"/>
                    <a:pt x="2152" y="911"/>
                  </a:cubicBezTo>
                  <a:cubicBezTo>
                    <a:pt x="2154" y="920"/>
                    <a:pt x="2154" y="920"/>
                    <a:pt x="2154" y="920"/>
                  </a:cubicBezTo>
                  <a:cubicBezTo>
                    <a:pt x="2156" y="928"/>
                    <a:pt x="2156" y="928"/>
                    <a:pt x="2156" y="928"/>
                  </a:cubicBezTo>
                  <a:cubicBezTo>
                    <a:pt x="2160" y="945"/>
                    <a:pt x="2160" y="945"/>
                    <a:pt x="2160" y="945"/>
                  </a:cubicBezTo>
                  <a:cubicBezTo>
                    <a:pt x="2163" y="957"/>
                    <a:pt x="2166" y="968"/>
                    <a:pt x="2167" y="980"/>
                  </a:cubicBezTo>
                  <a:cubicBezTo>
                    <a:pt x="2174" y="1015"/>
                    <a:pt x="2174" y="1015"/>
                    <a:pt x="2174" y="1015"/>
                  </a:cubicBezTo>
                  <a:cubicBezTo>
                    <a:pt x="2176" y="1027"/>
                    <a:pt x="2177" y="1038"/>
                    <a:pt x="2178" y="1050"/>
                  </a:cubicBezTo>
                  <a:cubicBezTo>
                    <a:pt x="2181" y="1068"/>
                    <a:pt x="2181" y="1068"/>
                    <a:pt x="2181" y="1068"/>
                  </a:cubicBezTo>
                  <a:cubicBezTo>
                    <a:pt x="2181" y="1074"/>
                    <a:pt x="2182" y="1080"/>
                    <a:pt x="2182" y="1086"/>
                  </a:cubicBezTo>
                  <a:cubicBezTo>
                    <a:pt x="2185" y="1121"/>
                    <a:pt x="2185" y="1121"/>
                    <a:pt x="2185" y="1121"/>
                  </a:cubicBezTo>
                  <a:cubicBezTo>
                    <a:pt x="2186" y="1156"/>
                    <a:pt x="2186" y="1156"/>
                    <a:pt x="2186" y="1156"/>
                  </a:cubicBezTo>
                  <a:cubicBezTo>
                    <a:pt x="2186" y="1174"/>
                    <a:pt x="2186" y="1174"/>
                    <a:pt x="2186" y="1174"/>
                  </a:cubicBezTo>
                  <a:cubicBezTo>
                    <a:pt x="2186" y="1192"/>
                    <a:pt x="2186" y="1192"/>
                    <a:pt x="2186" y="1192"/>
                  </a:cubicBezTo>
                  <a:cubicBezTo>
                    <a:pt x="2185" y="1228"/>
                    <a:pt x="2185" y="1228"/>
                    <a:pt x="2185" y="1228"/>
                  </a:cubicBezTo>
                  <a:cubicBezTo>
                    <a:pt x="2182" y="1263"/>
                    <a:pt x="2182" y="1263"/>
                    <a:pt x="2182" y="1263"/>
                  </a:cubicBezTo>
                  <a:cubicBezTo>
                    <a:pt x="2182" y="1269"/>
                    <a:pt x="2181" y="1275"/>
                    <a:pt x="2181" y="1281"/>
                  </a:cubicBezTo>
                  <a:cubicBezTo>
                    <a:pt x="2178" y="1298"/>
                    <a:pt x="2178" y="1298"/>
                    <a:pt x="2178" y="1298"/>
                  </a:cubicBezTo>
                  <a:cubicBezTo>
                    <a:pt x="2176" y="1316"/>
                    <a:pt x="2176" y="1316"/>
                    <a:pt x="2176" y="1316"/>
                  </a:cubicBezTo>
                  <a:cubicBezTo>
                    <a:pt x="2175" y="1325"/>
                    <a:pt x="2175" y="1325"/>
                    <a:pt x="2175" y="1325"/>
                  </a:cubicBezTo>
                  <a:cubicBezTo>
                    <a:pt x="2175" y="1327"/>
                    <a:pt x="2174" y="1330"/>
                    <a:pt x="2174" y="1333"/>
                  </a:cubicBezTo>
                  <a:cubicBezTo>
                    <a:pt x="2169" y="1357"/>
                    <a:pt x="2166" y="1380"/>
                    <a:pt x="2160" y="1403"/>
                  </a:cubicBezTo>
                  <a:cubicBezTo>
                    <a:pt x="2156" y="1420"/>
                    <a:pt x="2156" y="1420"/>
                    <a:pt x="2156" y="1420"/>
                  </a:cubicBezTo>
                  <a:cubicBezTo>
                    <a:pt x="2154" y="1429"/>
                    <a:pt x="2154" y="1429"/>
                    <a:pt x="2154" y="1429"/>
                  </a:cubicBezTo>
                  <a:cubicBezTo>
                    <a:pt x="2152" y="1437"/>
                    <a:pt x="2152" y="1437"/>
                    <a:pt x="2152" y="1437"/>
                  </a:cubicBezTo>
                  <a:cubicBezTo>
                    <a:pt x="2149" y="1448"/>
                    <a:pt x="2145" y="1460"/>
                    <a:pt x="2142" y="1471"/>
                  </a:cubicBezTo>
                  <a:cubicBezTo>
                    <a:pt x="2141" y="1477"/>
                    <a:pt x="2139" y="1482"/>
                    <a:pt x="2137" y="1488"/>
                  </a:cubicBezTo>
                  <a:cubicBezTo>
                    <a:pt x="2131" y="1505"/>
                    <a:pt x="2131" y="1505"/>
                    <a:pt x="2131" y="1505"/>
                  </a:cubicBezTo>
                  <a:cubicBezTo>
                    <a:pt x="2125" y="1521"/>
                    <a:pt x="2125" y="1521"/>
                    <a:pt x="2125" y="1521"/>
                  </a:cubicBezTo>
                  <a:cubicBezTo>
                    <a:pt x="2125" y="1524"/>
                    <a:pt x="2124" y="1527"/>
                    <a:pt x="2122" y="1529"/>
                  </a:cubicBezTo>
                  <a:cubicBezTo>
                    <a:pt x="2119" y="1538"/>
                    <a:pt x="2119" y="1538"/>
                    <a:pt x="2119" y="1538"/>
                  </a:cubicBezTo>
                  <a:cubicBezTo>
                    <a:pt x="2115" y="1549"/>
                    <a:pt x="2111" y="1559"/>
                    <a:pt x="2106" y="1570"/>
                  </a:cubicBezTo>
                  <a:cubicBezTo>
                    <a:pt x="2101" y="1581"/>
                    <a:pt x="2097" y="1592"/>
                    <a:pt x="2092" y="1602"/>
                  </a:cubicBezTo>
                  <a:cubicBezTo>
                    <a:pt x="2089" y="1608"/>
                    <a:pt x="2087" y="1613"/>
                    <a:pt x="2085" y="1618"/>
                  </a:cubicBezTo>
                  <a:cubicBezTo>
                    <a:pt x="2077" y="1634"/>
                    <a:pt x="2077" y="1634"/>
                    <a:pt x="2077" y="1634"/>
                  </a:cubicBezTo>
                  <a:cubicBezTo>
                    <a:pt x="2069" y="1649"/>
                    <a:pt x="2069" y="1649"/>
                    <a:pt x="2069" y="1649"/>
                  </a:cubicBezTo>
                  <a:cubicBezTo>
                    <a:pt x="2066" y="1655"/>
                    <a:pt x="2063" y="1660"/>
                    <a:pt x="2060" y="1665"/>
                  </a:cubicBezTo>
                  <a:cubicBezTo>
                    <a:pt x="2055" y="1675"/>
                    <a:pt x="2049" y="1685"/>
                    <a:pt x="2043" y="1695"/>
                  </a:cubicBezTo>
                  <a:cubicBezTo>
                    <a:pt x="2039" y="1703"/>
                    <a:pt x="2039" y="1703"/>
                    <a:pt x="2039" y="1703"/>
                  </a:cubicBezTo>
                  <a:cubicBezTo>
                    <a:pt x="2034" y="1710"/>
                    <a:pt x="2034" y="1710"/>
                    <a:pt x="2034" y="1710"/>
                  </a:cubicBezTo>
                  <a:cubicBezTo>
                    <a:pt x="2025" y="1725"/>
                    <a:pt x="2025" y="1725"/>
                    <a:pt x="2025" y="1725"/>
                  </a:cubicBezTo>
                  <a:cubicBezTo>
                    <a:pt x="2012" y="1744"/>
                    <a:pt x="1999" y="1763"/>
                    <a:pt x="1985" y="1782"/>
                  </a:cubicBezTo>
                  <a:cubicBezTo>
                    <a:pt x="1978" y="1791"/>
                    <a:pt x="1971" y="1800"/>
                    <a:pt x="1964" y="1809"/>
                  </a:cubicBezTo>
                  <a:cubicBezTo>
                    <a:pt x="1953" y="1823"/>
                    <a:pt x="1953" y="1823"/>
                    <a:pt x="1953" y="1823"/>
                  </a:cubicBezTo>
                  <a:cubicBezTo>
                    <a:pt x="1942" y="1836"/>
                    <a:pt x="1942" y="1836"/>
                    <a:pt x="1942" y="1836"/>
                  </a:cubicBezTo>
                  <a:cubicBezTo>
                    <a:pt x="1934" y="1844"/>
                    <a:pt x="1927" y="1853"/>
                    <a:pt x="1919" y="1862"/>
                  </a:cubicBezTo>
                  <a:cubicBezTo>
                    <a:pt x="1911" y="1870"/>
                    <a:pt x="1904" y="1878"/>
                    <a:pt x="1896" y="1887"/>
                  </a:cubicBezTo>
                  <a:cubicBezTo>
                    <a:pt x="1888" y="1895"/>
                    <a:pt x="1880" y="1903"/>
                    <a:pt x="1871" y="1911"/>
                  </a:cubicBezTo>
                  <a:cubicBezTo>
                    <a:pt x="1859" y="1922"/>
                    <a:pt x="1859" y="1922"/>
                    <a:pt x="1859" y="1922"/>
                  </a:cubicBezTo>
                  <a:cubicBezTo>
                    <a:pt x="1853" y="1928"/>
                    <a:pt x="1853" y="1928"/>
                    <a:pt x="1853" y="1928"/>
                  </a:cubicBezTo>
                  <a:cubicBezTo>
                    <a:pt x="1851" y="1930"/>
                    <a:pt x="1849" y="1932"/>
                    <a:pt x="1846" y="1934"/>
                  </a:cubicBezTo>
                  <a:cubicBezTo>
                    <a:pt x="1838" y="1941"/>
                    <a:pt x="1829" y="1949"/>
                    <a:pt x="1821" y="1956"/>
                  </a:cubicBezTo>
                  <a:cubicBezTo>
                    <a:pt x="1819" y="1958"/>
                    <a:pt x="1816" y="1960"/>
                    <a:pt x="1814" y="1962"/>
                  </a:cubicBezTo>
                  <a:cubicBezTo>
                    <a:pt x="1808" y="1967"/>
                    <a:pt x="1808" y="1967"/>
                    <a:pt x="1808" y="1967"/>
                  </a:cubicBezTo>
                  <a:cubicBezTo>
                    <a:pt x="1794" y="1977"/>
                    <a:pt x="1794" y="1977"/>
                    <a:pt x="1794" y="1977"/>
                  </a:cubicBezTo>
                  <a:cubicBezTo>
                    <a:pt x="1777" y="1992"/>
                    <a:pt x="1758" y="2004"/>
                    <a:pt x="1740" y="2017"/>
                  </a:cubicBezTo>
                  <a:cubicBezTo>
                    <a:pt x="1736" y="2021"/>
                    <a:pt x="1731" y="2023"/>
                    <a:pt x="1726" y="2027"/>
                  </a:cubicBezTo>
                  <a:cubicBezTo>
                    <a:pt x="1712" y="2036"/>
                    <a:pt x="1712" y="2036"/>
                    <a:pt x="1712" y="2036"/>
                  </a:cubicBezTo>
                  <a:cubicBezTo>
                    <a:pt x="1698" y="2045"/>
                    <a:pt x="1698" y="2045"/>
                    <a:pt x="1698" y="2045"/>
                  </a:cubicBezTo>
                  <a:cubicBezTo>
                    <a:pt x="1693" y="2048"/>
                    <a:pt x="1688" y="2050"/>
                    <a:pt x="1684" y="2053"/>
                  </a:cubicBezTo>
                  <a:cubicBezTo>
                    <a:pt x="1674" y="2059"/>
                    <a:pt x="1664" y="2064"/>
                    <a:pt x="1655" y="2070"/>
                  </a:cubicBezTo>
                  <a:cubicBezTo>
                    <a:pt x="1645" y="2075"/>
                    <a:pt x="1635" y="2080"/>
                    <a:pt x="1625" y="2085"/>
                  </a:cubicBezTo>
                  <a:cubicBezTo>
                    <a:pt x="1621" y="2087"/>
                    <a:pt x="1616" y="2090"/>
                    <a:pt x="1611" y="2092"/>
                  </a:cubicBezTo>
                  <a:cubicBezTo>
                    <a:pt x="1606" y="2095"/>
                    <a:pt x="1601" y="2097"/>
                    <a:pt x="1596" y="2099"/>
                  </a:cubicBezTo>
                  <a:cubicBezTo>
                    <a:pt x="1586" y="2104"/>
                    <a:pt x="1576" y="2108"/>
                    <a:pt x="1566" y="2113"/>
                  </a:cubicBezTo>
                  <a:cubicBezTo>
                    <a:pt x="1526" y="2129"/>
                    <a:pt x="1485" y="2145"/>
                    <a:pt x="1444" y="2156"/>
                  </a:cubicBezTo>
                  <a:cubicBezTo>
                    <a:pt x="1439" y="2157"/>
                    <a:pt x="1434" y="2158"/>
                    <a:pt x="1429" y="2160"/>
                  </a:cubicBezTo>
                  <a:cubicBezTo>
                    <a:pt x="1421" y="2162"/>
                    <a:pt x="1421" y="2162"/>
                    <a:pt x="1421" y="2162"/>
                  </a:cubicBezTo>
                  <a:cubicBezTo>
                    <a:pt x="1413" y="2164"/>
                    <a:pt x="1413" y="2164"/>
                    <a:pt x="1413" y="2164"/>
                  </a:cubicBezTo>
                  <a:cubicBezTo>
                    <a:pt x="1403" y="2166"/>
                    <a:pt x="1392" y="2169"/>
                    <a:pt x="1382" y="2171"/>
                  </a:cubicBezTo>
                  <a:cubicBezTo>
                    <a:pt x="1372" y="2174"/>
                    <a:pt x="1362" y="2175"/>
                    <a:pt x="1351" y="2177"/>
                  </a:cubicBezTo>
                  <a:cubicBezTo>
                    <a:pt x="1341" y="2179"/>
                    <a:pt x="1331" y="2181"/>
                    <a:pt x="1320" y="2183"/>
                  </a:cubicBezTo>
                  <a:cubicBezTo>
                    <a:pt x="1310" y="2184"/>
                    <a:pt x="1300" y="2185"/>
                    <a:pt x="1289" y="2186"/>
                  </a:cubicBezTo>
                  <a:cubicBezTo>
                    <a:pt x="1284" y="2187"/>
                    <a:pt x="1279" y="2188"/>
                    <a:pt x="1274" y="2188"/>
                  </a:cubicBezTo>
                  <a:cubicBezTo>
                    <a:pt x="1269" y="2189"/>
                    <a:pt x="1264" y="2189"/>
                    <a:pt x="1258" y="2190"/>
                  </a:cubicBezTo>
                  <a:cubicBezTo>
                    <a:pt x="1238" y="2191"/>
                    <a:pt x="1218" y="2193"/>
                    <a:pt x="1197" y="2193"/>
                  </a:cubicBezTo>
                  <a:cubicBezTo>
                    <a:pt x="1187" y="2194"/>
                    <a:pt x="1177" y="2194"/>
                    <a:pt x="1167" y="2194"/>
                  </a:cubicBezTo>
                  <a:cubicBezTo>
                    <a:pt x="1157" y="2194"/>
                    <a:pt x="1146" y="2194"/>
                    <a:pt x="1136" y="2194"/>
                  </a:cubicBezTo>
                  <a:cubicBezTo>
                    <a:pt x="1126" y="2194"/>
                    <a:pt x="1116" y="2193"/>
                    <a:pt x="1106" y="2192"/>
                  </a:cubicBezTo>
                  <a:cubicBezTo>
                    <a:pt x="1102" y="2192"/>
                    <a:pt x="1097" y="2192"/>
                    <a:pt x="1092" y="2191"/>
                  </a:cubicBezTo>
                  <a:cubicBezTo>
                    <a:pt x="1084" y="2191"/>
                    <a:pt x="1084" y="2191"/>
                    <a:pt x="1084" y="2191"/>
                  </a:cubicBezTo>
                  <a:cubicBezTo>
                    <a:pt x="1077" y="2190"/>
                    <a:pt x="1077" y="2190"/>
                    <a:pt x="1077" y="2190"/>
                  </a:cubicBezTo>
                  <a:cubicBezTo>
                    <a:pt x="1067" y="2189"/>
                    <a:pt x="1057" y="2188"/>
                    <a:pt x="1047" y="2187"/>
                  </a:cubicBezTo>
                  <a:cubicBezTo>
                    <a:pt x="1038" y="2186"/>
                    <a:pt x="1028" y="2185"/>
                    <a:pt x="1018" y="2183"/>
                  </a:cubicBezTo>
                  <a:cubicBezTo>
                    <a:pt x="1014" y="2183"/>
                    <a:pt x="1009" y="2182"/>
                    <a:pt x="1004" y="2181"/>
                  </a:cubicBezTo>
                  <a:cubicBezTo>
                    <a:pt x="999" y="2181"/>
                    <a:pt x="994" y="2180"/>
                    <a:pt x="990" y="2179"/>
                  </a:cubicBezTo>
                  <a:cubicBezTo>
                    <a:pt x="985" y="2178"/>
                    <a:pt x="980" y="2177"/>
                    <a:pt x="975" y="2176"/>
                  </a:cubicBezTo>
                  <a:cubicBezTo>
                    <a:pt x="971" y="2175"/>
                    <a:pt x="966" y="2175"/>
                    <a:pt x="961" y="2174"/>
                  </a:cubicBezTo>
                  <a:cubicBezTo>
                    <a:pt x="952" y="2172"/>
                    <a:pt x="943" y="2170"/>
                    <a:pt x="933" y="2167"/>
                  </a:cubicBezTo>
                  <a:cubicBezTo>
                    <a:pt x="929" y="2167"/>
                    <a:pt x="924" y="2165"/>
                    <a:pt x="920" y="2164"/>
                  </a:cubicBezTo>
                  <a:cubicBezTo>
                    <a:pt x="915" y="2163"/>
                    <a:pt x="910" y="2162"/>
                    <a:pt x="906" y="2161"/>
                  </a:cubicBezTo>
                  <a:cubicBezTo>
                    <a:pt x="901" y="2159"/>
                    <a:pt x="897" y="2158"/>
                    <a:pt x="892" y="2157"/>
                  </a:cubicBezTo>
                  <a:cubicBezTo>
                    <a:pt x="888" y="2156"/>
                    <a:pt x="883" y="2154"/>
                    <a:pt x="879" y="2153"/>
                  </a:cubicBezTo>
                  <a:cubicBezTo>
                    <a:pt x="870" y="2150"/>
                    <a:pt x="861" y="2148"/>
                    <a:pt x="852" y="2145"/>
                  </a:cubicBezTo>
                  <a:cubicBezTo>
                    <a:pt x="844" y="2142"/>
                    <a:pt x="835" y="2139"/>
                    <a:pt x="826" y="2136"/>
                  </a:cubicBezTo>
                  <a:cubicBezTo>
                    <a:pt x="822" y="2135"/>
                    <a:pt x="818" y="2133"/>
                    <a:pt x="813" y="2132"/>
                  </a:cubicBezTo>
                  <a:cubicBezTo>
                    <a:pt x="809" y="2130"/>
                    <a:pt x="805" y="2128"/>
                    <a:pt x="801" y="2127"/>
                  </a:cubicBezTo>
                  <a:cubicBezTo>
                    <a:pt x="792" y="2123"/>
                    <a:pt x="784" y="2120"/>
                    <a:pt x="775" y="2117"/>
                  </a:cubicBezTo>
                  <a:cubicBezTo>
                    <a:pt x="767" y="2113"/>
                    <a:pt x="759" y="2110"/>
                    <a:pt x="751" y="2106"/>
                  </a:cubicBezTo>
                  <a:cubicBezTo>
                    <a:pt x="743" y="2103"/>
                    <a:pt x="735" y="2099"/>
                    <a:pt x="727" y="2095"/>
                  </a:cubicBezTo>
                  <a:cubicBezTo>
                    <a:pt x="723" y="2093"/>
                    <a:pt x="719" y="2091"/>
                    <a:pt x="715" y="2089"/>
                  </a:cubicBezTo>
                  <a:cubicBezTo>
                    <a:pt x="709" y="2086"/>
                    <a:pt x="709" y="2086"/>
                    <a:pt x="709" y="2086"/>
                  </a:cubicBezTo>
                  <a:cubicBezTo>
                    <a:pt x="703" y="2083"/>
                    <a:pt x="703" y="2083"/>
                    <a:pt x="703" y="2083"/>
                  </a:cubicBezTo>
                  <a:cubicBezTo>
                    <a:pt x="696" y="2079"/>
                    <a:pt x="688" y="2075"/>
                    <a:pt x="680" y="2071"/>
                  </a:cubicBezTo>
                  <a:cubicBezTo>
                    <a:pt x="677" y="2069"/>
                    <a:pt x="673" y="2067"/>
                    <a:pt x="669" y="2065"/>
                  </a:cubicBezTo>
                  <a:cubicBezTo>
                    <a:pt x="665" y="2063"/>
                    <a:pt x="662" y="2061"/>
                    <a:pt x="658" y="2059"/>
                  </a:cubicBezTo>
                  <a:cubicBezTo>
                    <a:pt x="643" y="2051"/>
                    <a:pt x="629" y="2041"/>
                    <a:pt x="615" y="2033"/>
                  </a:cubicBezTo>
                  <a:cubicBezTo>
                    <a:pt x="610" y="2029"/>
                    <a:pt x="610" y="2029"/>
                    <a:pt x="610" y="2029"/>
                  </a:cubicBezTo>
                  <a:cubicBezTo>
                    <a:pt x="605" y="2026"/>
                    <a:pt x="605" y="2026"/>
                    <a:pt x="605" y="2026"/>
                  </a:cubicBezTo>
                  <a:cubicBezTo>
                    <a:pt x="601" y="2024"/>
                    <a:pt x="598" y="2021"/>
                    <a:pt x="594" y="2019"/>
                  </a:cubicBezTo>
                  <a:cubicBezTo>
                    <a:pt x="588" y="2014"/>
                    <a:pt x="581" y="2010"/>
                    <a:pt x="574" y="2005"/>
                  </a:cubicBezTo>
                  <a:cubicBezTo>
                    <a:pt x="522" y="1967"/>
                    <a:pt x="475" y="1927"/>
                    <a:pt x="435" y="1886"/>
                  </a:cubicBezTo>
                  <a:cubicBezTo>
                    <a:pt x="425" y="1875"/>
                    <a:pt x="415" y="1865"/>
                    <a:pt x="406" y="1854"/>
                  </a:cubicBezTo>
                  <a:cubicBezTo>
                    <a:pt x="403" y="1852"/>
                    <a:pt x="401" y="1849"/>
                    <a:pt x="399" y="1846"/>
                  </a:cubicBezTo>
                  <a:cubicBezTo>
                    <a:pt x="398" y="1845"/>
                    <a:pt x="397" y="1844"/>
                    <a:pt x="396" y="1843"/>
                  </a:cubicBezTo>
                  <a:cubicBezTo>
                    <a:pt x="394" y="1841"/>
                    <a:pt x="392" y="1839"/>
                    <a:pt x="391" y="1837"/>
                  </a:cubicBezTo>
                  <a:cubicBezTo>
                    <a:pt x="388" y="1833"/>
                    <a:pt x="385" y="1831"/>
                    <a:pt x="384" y="1829"/>
                  </a:cubicBezTo>
                  <a:cubicBezTo>
                    <a:pt x="382" y="1827"/>
                    <a:pt x="381" y="1826"/>
                    <a:pt x="381" y="1826"/>
                  </a:cubicBezTo>
                  <a:cubicBezTo>
                    <a:pt x="486" y="1739"/>
                    <a:pt x="486" y="1739"/>
                    <a:pt x="486" y="1739"/>
                  </a:cubicBezTo>
                  <a:cubicBezTo>
                    <a:pt x="368" y="1708"/>
                    <a:pt x="247" y="1648"/>
                    <a:pt x="138" y="1558"/>
                  </a:cubicBezTo>
                  <a:cubicBezTo>
                    <a:pt x="114" y="1697"/>
                    <a:pt x="119" y="1853"/>
                    <a:pt x="158" y="2011"/>
                  </a:cubicBezTo>
                  <a:cubicBezTo>
                    <a:pt x="263" y="1924"/>
                    <a:pt x="263" y="1924"/>
                    <a:pt x="263" y="1924"/>
                  </a:cubicBezTo>
                  <a:cubicBezTo>
                    <a:pt x="263" y="1924"/>
                    <a:pt x="264" y="1925"/>
                    <a:pt x="265" y="1928"/>
                  </a:cubicBezTo>
                  <a:cubicBezTo>
                    <a:pt x="267" y="1930"/>
                    <a:pt x="270" y="1933"/>
                    <a:pt x="274" y="1937"/>
                  </a:cubicBezTo>
                  <a:cubicBezTo>
                    <a:pt x="275" y="1939"/>
                    <a:pt x="277" y="1941"/>
                    <a:pt x="280" y="1944"/>
                  </a:cubicBezTo>
                  <a:cubicBezTo>
                    <a:pt x="281" y="1945"/>
                    <a:pt x="282" y="1946"/>
                    <a:pt x="283" y="1948"/>
                  </a:cubicBezTo>
                  <a:cubicBezTo>
                    <a:pt x="286" y="1951"/>
                    <a:pt x="288" y="1954"/>
                    <a:pt x="291" y="1957"/>
                  </a:cubicBezTo>
                  <a:cubicBezTo>
                    <a:pt x="302" y="1969"/>
                    <a:pt x="313" y="1981"/>
                    <a:pt x="325" y="1993"/>
                  </a:cubicBezTo>
                  <a:cubicBezTo>
                    <a:pt x="371" y="2040"/>
                    <a:pt x="424" y="2087"/>
                    <a:pt x="485" y="2131"/>
                  </a:cubicBezTo>
                  <a:cubicBezTo>
                    <a:pt x="492" y="2136"/>
                    <a:pt x="500" y="2141"/>
                    <a:pt x="508" y="2146"/>
                  </a:cubicBezTo>
                  <a:cubicBezTo>
                    <a:pt x="512" y="2149"/>
                    <a:pt x="516" y="2152"/>
                    <a:pt x="520" y="2154"/>
                  </a:cubicBezTo>
                  <a:cubicBezTo>
                    <a:pt x="526" y="2158"/>
                    <a:pt x="526" y="2158"/>
                    <a:pt x="526" y="2158"/>
                  </a:cubicBezTo>
                  <a:cubicBezTo>
                    <a:pt x="532" y="2162"/>
                    <a:pt x="532" y="2162"/>
                    <a:pt x="532" y="2162"/>
                  </a:cubicBezTo>
                  <a:cubicBezTo>
                    <a:pt x="548" y="2172"/>
                    <a:pt x="564" y="2183"/>
                    <a:pt x="581" y="2192"/>
                  </a:cubicBezTo>
                  <a:cubicBezTo>
                    <a:pt x="585" y="2195"/>
                    <a:pt x="590" y="2197"/>
                    <a:pt x="594" y="2200"/>
                  </a:cubicBezTo>
                  <a:cubicBezTo>
                    <a:pt x="598" y="2202"/>
                    <a:pt x="603" y="2205"/>
                    <a:pt x="607" y="2207"/>
                  </a:cubicBezTo>
                  <a:cubicBezTo>
                    <a:pt x="616" y="2211"/>
                    <a:pt x="625" y="2216"/>
                    <a:pt x="633" y="2221"/>
                  </a:cubicBezTo>
                  <a:cubicBezTo>
                    <a:pt x="640" y="2224"/>
                    <a:pt x="640" y="2224"/>
                    <a:pt x="640" y="2224"/>
                  </a:cubicBezTo>
                  <a:cubicBezTo>
                    <a:pt x="647" y="2227"/>
                    <a:pt x="647" y="2227"/>
                    <a:pt x="647" y="2227"/>
                  </a:cubicBezTo>
                  <a:cubicBezTo>
                    <a:pt x="651" y="2230"/>
                    <a:pt x="656" y="2232"/>
                    <a:pt x="660" y="2234"/>
                  </a:cubicBezTo>
                  <a:cubicBezTo>
                    <a:pt x="670" y="2238"/>
                    <a:pt x="679" y="2243"/>
                    <a:pt x="688" y="2247"/>
                  </a:cubicBezTo>
                  <a:cubicBezTo>
                    <a:pt x="698" y="2251"/>
                    <a:pt x="707" y="2255"/>
                    <a:pt x="716" y="2259"/>
                  </a:cubicBezTo>
                  <a:cubicBezTo>
                    <a:pt x="726" y="2263"/>
                    <a:pt x="736" y="2267"/>
                    <a:pt x="745" y="2270"/>
                  </a:cubicBezTo>
                  <a:cubicBezTo>
                    <a:pt x="750" y="2272"/>
                    <a:pt x="755" y="2274"/>
                    <a:pt x="760" y="2276"/>
                  </a:cubicBezTo>
                  <a:cubicBezTo>
                    <a:pt x="765" y="2278"/>
                    <a:pt x="770" y="2280"/>
                    <a:pt x="775" y="2281"/>
                  </a:cubicBezTo>
                  <a:cubicBezTo>
                    <a:pt x="785" y="2285"/>
                    <a:pt x="795" y="2288"/>
                    <a:pt x="805" y="2292"/>
                  </a:cubicBezTo>
                  <a:cubicBezTo>
                    <a:pt x="815" y="2295"/>
                    <a:pt x="825" y="2298"/>
                    <a:pt x="836" y="2301"/>
                  </a:cubicBezTo>
                  <a:cubicBezTo>
                    <a:pt x="841" y="2302"/>
                    <a:pt x="846" y="2304"/>
                    <a:pt x="851" y="2305"/>
                  </a:cubicBezTo>
                  <a:cubicBezTo>
                    <a:pt x="856" y="2307"/>
                    <a:pt x="862" y="2308"/>
                    <a:pt x="867" y="2310"/>
                  </a:cubicBezTo>
                  <a:cubicBezTo>
                    <a:pt x="872" y="2311"/>
                    <a:pt x="877" y="2312"/>
                    <a:pt x="883" y="2314"/>
                  </a:cubicBezTo>
                  <a:cubicBezTo>
                    <a:pt x="888" y="2315"/>
                    <a:pt x="893" y="2316"/>
                    <a:pt x="898" y="2318"/>
                  </a:cubicBezTo>
                  <a:cubicBezTo>
                    <a:pt x="909" y="2320"/>
                    <a:pt x="920" y="2322"/>
                    <a:pt x="931" y="2325"/>
                  </a:cubicBezTo>
                  <a:cubicBezTo>
                    <a:pt x="936" y="2326"/>
                    <a:pt x="941" y="2327"/>
                    <a:pt x="947" y="2328"/>
                  </a:cubicBezTo>
                  <a:cubicBezTo>
                    <a:pt x="952" y="2329"/>
                    <a:pt x="958" y="2330"/>
                    <a:pt x="963" y="2331"/>
                  </a:cubicBezTo>
                  <a:cubicBezTo>
                    <a:pt x="969" y="2332"/>
                    <a:pt x="974" y="2333"/>
                    <a:pt x="980" y="2334"/>
                  </a:cubicBezTo>
                  <a:cubicBezTo>
                    <a:pt x="985" y="2334"/>
                    <a:pt x="991" y="2335"/>
                    <a:pt x="996" y="2336"/>
                  </a:cubicBezTo>
                  <a:cubicBezTo>
                    <a:pt x="1007" y="2337"/>
                    <a:pt x="1018" y="2339"/>
                    <a:pt x="1030" y="2340"/>
                  </a:cubicBezTo>
                  <a:cubicBezTo>
                    <a:pt x="1041" y="2341"/>
                    <a:pt x="1052" y="2343"/>
                    <a:pt x="1063" y="2344"/>
                  </a:cubicBezTo>
                  <a:cubicBezTo>
                    <a:pt x="1072" y="2345"/>
                    <a:pt x="1072" y="2345"/>
                    <a:pt x="1072" y="2345"/>
                  </a:cubicBezTo>
                  <a:cubicBezTo>
                    <a:pt x="1081" y="2345"/>
                    <a:pt x="1081" y="2345"/>
                    <a:pt x="1081" y="2345"/>
                  </a:cubicBezTo>
                  <a:cubicBezTo>
                    <a:pt x="1086" y="2345"/>
                    <a:pt x="1092" y="2346"/>
                    <a:pt x="1098" y="2346"/>
                  </a:cubicBezTo>
                  <a:cubicBezTo>
                    <a:pt x="1109" y="2347"/>
                    <a:pt x="1121" y="2348"/>
                    <a:pt x="1132" y="2348"/>
                  </a:cubicBezTo>
                  <a:cubicBezTo>
                    <a:pt x="1144" y="2348"/>
                    <a:pt x="1155" y="2348"/>
                    <a:pt x="1167" y="2348"/>
                  </a:cubicBezTo>
                  <a:cubicBezTo>
                    <a:pt x="1178" y="2348"/>
                    <a:pt x="1190" y="2348"/>
                    <a:pt x="1202" y="2347"/>
                  </a:cubicBezTo>
                  <a:cubicBezTo>
                    <a:pt x="1225" y="2347"/>
                    <a:pt x="1249" y="2345"/>
                    <a:pt x="1272" y="2343"/>
                  </a:cubicBezTo>
                  <a:cubicBezTo>
                    <a:pt x="1278" y="2343"/>
                    <a:pt x="1284" y="2343"/>
                    <a:pt x="1290" y="2342"/>
                  </a:cubicBezTo>
                  <a:cubicBezTo>
                    <a:pt x="1296" y="2341"/>
                    <a:pt x="1302" y="2340"/>
                    <a:pt x="1308" y="2339"/>
                  </a:cubicBezTo>
                  <a:cubicBezTo>
                    <a:pt x="1320" y="2338"/>
                    <a:pt x="1331" y="2336"/>
                    <a:pt x="1343" y="2335"/>
                  </a:cubicBezTo>
                  <a:cubicBezTo>
                    <a:pt x="1355" y="2333"/>
                    <a:pt x="1367" y="2331"/>
                    <a:pt x="1379" y="2329"/>
                  </a:cubicBezTo>
                  <a:cubicBezTo>
                    <a:pt x="1391" y="2326"/>
                    <a:pt x="1403" y="2325"/>
                    <a:pt x="1415" y="2322"/>
                  </a:cubicBezTo>
                  <a:cubicBezTo>
                    <a:pt x="1427" y="2319"/>
                    <a:pt x="1438" y="2316"/>
                    <a:pt x="1450" y="2313"/>
                  </a:cubicBezTo>
                  <a:cubicBezTo>
                    <a:pt x="1459" y="2311"/>
                    <a:pt x="1459" y="2311"/>
                    <a:pt x="1459" y="2311"/>
                  </a:cubicBezTo>
                  <a:cubicBezTo>
                    <a:pt x="1468" y="2309"/>
                    <a:pt x="1468" y="2309"/>
                    <a:pt x="1468" y="2309"/>
                  </a:cubicBezTo>
                  <a:cubicBezTo>
                    <a:pt x="1474" y="2307"/>
                    <a:pt x="1480" y="2305"/>
                    <a:pt x="1486" y="2304"/>
                  </a:cubicBezTo>
                  <a:cubicBezTo>
                    <a:pt x="1533" y="2291"/>
                    <a:pt x="1580" y="2273"/>
                    <a:pt x="1626" y="2254"/>
                  </a:cubicBezTo>
                  <a:cubicBezTo>
                    <a:pt x="1638" y="2249"/>
                    <a:pt x="1649" y="2244"/>
                    <a:pt x="1661" y="2239"/>
                  </a:cubicBezTo>
                  <a:cubicBezTo>
                    <a:pt x="1667" y="2236"/>
                    <a:pt x="1672" y="2234"/>
                    <a:pt x="1678" y="2231"/>
                  </a:cubicBezTo>
                  <a:cubicBezTo>
                    <a:pt x="1684" y="2228"/>
                    <a:pt x="1689" y="2225"/>
                    <a:pt x="1695" y="2222"/>
                  </a:cubicBezTo>
                  <a:cubicBezTo>
                    <a:pt x="1706" y="2216"/>
                    <a:pt x="1718" y="2211"/>
                    <a:pt x="1729" y="2205"/>
                  </a:cubicBezTo>
                  <a:cubicBezTo>
                    <a:pt x="1740" y="2198"/>
                    <a:pt x="1751" y="2192"/>
                    <a:pt x="1762" y="2186"/>
                  </a:cubicBezTo>
                  <a:cubicBezTo>
                    <a:pt x="1767" y="2182"/>
                    <a:pt x="1773" y="2180"/>
                    <a:pt x="1778" y="2176"/>
                  </a:cubicBezTo>
                  <a:cubicBezTo>
                    <a:pt x="1784" y="2173"/>
                    <a:pt x="1789" y="2169"/>
                    <a:pt x="1795" y="2166"/>
                  </a:cubicBezTo>
                  <a:cubicBezTo>
                    <a:pt x="1800" y="2162"/>
                    <a:pt x="1805" y="2159"/>
                    <a:pt x="1811" y="2155"/>
                  </a:cubicBezTo>
                  <a:cubicBezTo>
                    <a:pt x="1816" y="2152"/>
                    <a:pt x="1822" y="2148"/>
                    <a:pt x="1827" y="2145"/>
                  </a:cubicBezTo>
                  <a:cubicBezTo>
                    <a:pt x="1848" y="2130"/>
                    <a:pt x="1869" y="2115"/>
                    <a:pt x="1889" y="2099"/>
                  </a:cubicBezTo>
                  <a:cubicBezTo>
                    <a:pt x="1905" y="2087"/>
                    <a:pt x="1905" y="2087"/>
                    <a:pt x="1905" y="2087"/>
                  </a:cubicBezTo>
                  <a:cubicBezTo>
                    <a:pt x="1912" y="2081"/>
                    <a:pt x="1912" y="2081"/>
                    <a:pt x="1912" y="2081"/>
                  </a:cubicBezTo>
                  <a:cubicBezTo>
                    <a:pt x="1915" y="2079"/>
                    <a:pt x="1917" y="2076"/>
                    <a:pt x="1920" y="2074"/>
                  </a:cubicBezTo>
                  <a:cubicBezTo>
                    <a:pt x="1930" y="2066"/>
                    <a:pt x="1939" y="2057"/>
                    <a:pt x="1949" y="2049"/>
                  </a:cubicBezTo>
                  <a:cubicBezTo>
                    <a:pt x="1952" y="2046"/>
                    <a:pt x="1954" y="2044"/>
                    <a:pt x="1957" y="2042"/>
                  </a:cubicBezTo>
                  <a:cubicBezTo>
                    <a:pt x="1964" y="2035"/>
                    <a:pt x="1964" y="2035"/>
                    <a:pt x="1964" y="2035"/>
                  </a:cubicBezTo>
                  <a:cubicBezTo>
                    <a:pt x="1978" y="2022"/>
                    <a:pt x="1978" y="2022"/>
                    <a:pt x="1978" y="2022"/>
                  </a:cubicBezTo>
                  <a:cubicBezTo>
                    <a:pt x="1987" y="2013"/>
                    <a:pt x="1997" y="2004"/>
                    <a:pt x="2006" y="1994"/>
                  </a:cubicBezTo>
                  <a:cubicBezTo>
                    <a:pt x="2015" y="1985"/>
                    <a:pt x="2024" y="1975"/>
                    <a:pt x="2033" y="1966"/>
                  </a:cubicBezTo>
                  <a:cubicBezTo>
                    <a:pt x="2042" y="1956"/>
                    <a:pt x="2050" y="1946"/>
                    <a:pt x="2059" y="1936"/>
                  </a:cubicBezTo>
                  <a:cubicBezTo>
                    <a:pt x="2072" y="1921"/>
                    <a:pt x="2072" y="1921"/>
                    <a:pt x="2072" y="1921"/>
                  </a:cubicBezTo>
                  <a:cubicBezTo>
                    <a:pt x="2084" y="1905"/>
                    <a:pt x="2084" y="1905"/>
                    <a:pt x="2084" y="1905"/>
                  </a:cubicBezTo>
                  <a:cubicBezTo>
                    <a:pt x="2093" y="1895"/>
                    <a:pt x="2101" y="1884"/>
                    <a:pt x="2109" y="1874"/>
                  </a:cubicBezTo>
                  <a:cubicBezTo>
                    <a:pt x="2124" y="1852"/>
                    <a:pt x="2140" y="1831"/>
                    <a:pt x="2154" y="1808"/>
                  </a:cubicBezTo>
                  <a:cubicBezTo>
                    <a:pt x="2165" y="1791"/>
                    <a:pt x="2165" y="1791"/>
                    <a:pt x="2165" y="1791"/>
                  </a:cubicBezTo>
                  <a:cubicBezTo>
                    <a:pt x="2170" y="1783"/>
                    <a:pt x="2170" y="1783"/>
                    <a:pt x="2170" y="1783"/>
                  </a:cubicBezTo>
                  <a:cubicBezTo>
                    <a:pt x="2175" y="1774"/>
                    <a:pt x="2175" y="1774"/>
                    <a:pt x="2175" y="1774"/>
                  </a:cubicBezTo>
                  <a:cubicBezTo>
                    <a:pt x="2182" y="1762"/>
                    <a:pt x="2189" y="1751"/>
                    <a:pt x="2195" y="1739"/>
                  </a:cubicBezTo>
                  <a:cubicBezTo>
                    <a:pt x="2199" y="1733"/>
                    <a:pt x="2202" y="1727"/>
                    <a:pt x="2205" y="1721"/>
                  </a:cubicBezTo>
                  <a:cubicBezTo>
                    <a:pt x="2214" y="1703"/>
                    <a:pt x="2214" y="1703"/>
                    <a:pt x="2214" y="1703"/>
                  </a:cubicBezTo>
                  <a:cubicBezTo>
                    <a:pt x="2223" y="1685"/>
                    <a:pt x="2223" y="1685"/>
                    <a:pt x="2223" y="1685"/>
                  </a:cubicBezTo>
                  <a:cubicBezTo>
                    <a:pt x="2226" y="1679"/>
                    <a:pt x="2229" y="1673"/>
                    <a:pt x="2232" y="1667"/>
                  </a:cubicBezTo>
                  <a:cubicBezTo>
                    <a:pt x="2237" y="1655"/>
                    <a:pt x="2243" y="1643"/>
                    <a:pt x="2248" y="1630"/>
                  </a:cubicBezTo>
                  <a:cubicBezTo>
                    <a:pt x="2253" y="1618"/>
                    <a:pt x="2258" y="1605"/>
                    <a:pt x="2263" y="1593"/>
                  </a:cubicBezTo>
                  <a:cubicBezTo>
                    <a:pt x="2267" y="1583"/>
                    <a:pt x="2267" y="1583"/>
                    <a:pt x="2267" y="1583"/>
                  </a:cubicBezTo>
                  <a:cubicBezTo>
                    <a:pt x="2268" y="1580"/>
                    <a:pt x="2269" y="1577"/>
                    <a:pt x="2270" y="1574"/>
                  </a:cubicBezTo>
                  <a:cubicBezTo>
                    <a:pt x="2277" y="1554"/>
                    <a:pt x="2277" y="1554"/>
                    <a:pt x="2277" y="1554"/>
                  </a:cubicBezTo>
                  <a:cubicBezTo>
                    <a:pt x="2283" y="1535"/>
                    <a:pt x="2283" y="1535"/>
                    <a:pt x="2283" y="1535"/>
                  </a:cubicBezTo>
                  <a:cubicBezTo>
                    <a:pt x="2286" y="1529"/>
                    <a:pt x="2288" y="1522"/>
                    <a:pt x="2289" y="1516"/>
                  </a:cubicBezTo>
                  <a:cubicBezTo>
                    <a:pt x="2293" y="1503"/>
                    <a:pt x="2297" y="1490"/>
                    <a:pt x="2301" y="1477"/>
                  </a:cubicBezTo>
                  <a:cubicBezTo>
                    <a:pt x="2303" y="1467"/>
                    <a:pt x="2303" y="1467"/>
                    <a:pt x="2303" y="1467"/>
                  </a:cubicBezTo>
                  <a:cubicBezTo>
                    <a:pt x="2306" y="1457"/>
                    <a:pt x="2306" y="1457"/>
                    <a:pt x="2306" y="1457"/>
                  </a:cubicBezTo>
                  <a:cubicBezTo>
                    <a:pt x="2310" y="1437"/>
                    <a:pt x="2310" y="1437"/>
                    <a:pt x="2310" y="1437"/>
                  </a:cubicBezTo>
                  <a:cubicBezTo>
                    <a:pt x="2317" y="1411"/>
                    <a:pt x="2321" y="1384"/>
                    <a:pt x="2326" y="1357"/>
                  </a:cubicBezTo>
                  <a:cubicBezTo>
                    <a:pt x="2327" y="1354"/>
                    <a:pt x="2327" y="1350"/>
                    <a:pt x="2327" y="1347"/>
                  </a:cubicBezTo>
                  <a:cubicBezTo>
                    <a:pt x="2329" y="1337"/>
                    <a:pt x="2329" y="1337"/>
                    <a:pt x="2329" y="1337"/>
                  </a:cubicBezTo>
                  <a:cubicBezTo>
                    <a:pt x="2331" y="1317"/>
                    <a:pt x="2331" y="1317"/>
                    <a:pt x="2331" y="1317"/>
                  </a:cubicBezTo>
                  <a:cubicBezTo>
                    <a:pt x="2334" y="1296"/>
                    <a:pt x="2334" y="1296"/>
                    <a:pt x="2334" y="1296"/>
                  </a:cubicBezTo>
                  <a:cubicBezTo>
                    <a:pt x="2335" y="1290"/>
                    <a:pt x="2335" y="1283"/>
                    <a:pt x="2336" y="1276"/>
                  </a:cubicBezTo>
                  <a:cubicBezTo>
                    <a:pt x="2339" y="1235"/>
                    <a:pt x="2339" y="1235"/>
                    <a:pt x="2339" y="1235"/>
                  </a:cubicBezTo>
                  <a:cubicBezTo>
                    <a:pt x="2340" y="1195"/>
                    <a:pt x="2340" y="1195"/>
                    <a:pt x="2340" y="1195"/>
                  </a:cubicBezTo>
                  <a:cubicBezTo>
                    <a:pt x="2340" y="1174"/>
                    <a:pt x="2340" y="1174"/>
                    <a:pt x="2340" y="1174"/>
                  </a:cubicBezTo>
                  <a:cubicBezTo>
                    <a:pt x="2340" y="1154"/>
                    <a:pt x="2340" y="1154"/>
                    <a:pt x="2340" y="1154"/>
                  </a:cubicBezTo>
                  <a:cubicBezTo>
                    <a:pt x="2339" y="1113"/>
                    <a:pt x="2339" y="1113"/>
                    <a:pt x="2339" y="1113"/>
                  </a:cubicBezTo>
                  <a:cubicBezTo>
                    <a:pt x="2336" y="1072"/>
                    <a:pt x="2336" y="1072"/>
                    <a:pt x="2336" y="1072"/>
                  </a:cubicBezTo>
                  <a:cubicBezTo>
                    <a:pt x="2335" y="1066"/>
                    <a:pt x="2335" y="1059"/>
                    <a:pt x="2334" y="1052"/>
                  </a:cubicBezTo>
                  <a:cubicBezTo>
                    <a:pt x="2331" y="1032"/>
                    <a:pt x="2331" y="1032"/>
                    <a:pt x="2331" y="1032"/>
                  </a:cubicBezTo>
                  <a:cubicBezTo>
                    <a:pt x="2330" y="1018"/>
                    <a:pt x="2328" y="1005"/>
                    <a:pt x="2326" y="991"/>
                  </a:cubicBezTo>
                  <a:cubicBezTo>
                    <a:pt x="2319" y="951"/>
                    <a:pt x="2319" y="951"/>
                    <a:pt x="2319" y="951"/>
                  </a:cubicBezTo>
                  <a:cubicBezTo>
                    <a:pt x="2317" y="938"/>
                    <a:pt x="2313" y="924"/>
                    <a:pt x="2310" y="911"/>
                  </a:cubicBezTo>
                  <a:cubicBezTo>
                    <a:pt x="2306" y="891"/>
                    <a:pt x="2306" y="891"/>
                    <a:pt x="2306" y="891"/>
                  </a:cubicBezTo>
                  <a:cubicBezTo>
                    <a:pt x="2303" y="881"/>
                    <a:pt x="2303" y="881"/>
                    <a:pt x="2303" y="881"/>
                  </a:cubicBezTo>
                  <a:cubicBezTo>
                    <a:pt x="2301" y="871"/>
                    <a:pt x="2301" y="871"/>
                    <a:pt x="2301" y="871"/>
                  </a:cubicBezTo>
                  <a:cubicBezTo>
                    <a:pt x="2289" y="832"/>
                    <a:pt x="2289" y="832"/>
                    <a:pt x="2289" y="832"/>
                  </a:cubicBezTo>
                  <a:cubicBezTo>
                    <a:pt x="2288" y="826"/>
                    <a:pt x="2285" y="819"/>
                    <a:pt x="2283" y="813"/>
                  </a:cubicBezTo>
                  <a:cubicBezTo>
                    <a:pt x="2277" y="793"/>
                    <a:pt x="2277" y="793"/>
                    <a:pt x="2277" y="793"/>
                  </a:cubicBezTo>
                  <a:cubicBezTo>
                    <a:pt x="2270" y="774"/>
                    <a:pt x="2270" y="774"/>
                    <a:pt x="2270" y="774"/>
                  </a:cubicBezTo>
                  <a:cubicBezTo>
                    <a:pt x="2268" y="768"/>
                    <a:pt x="2265" y="762"/>
                    <a:pt x="2263" y="755"/>
                  </a:cubicBezTo>
                  <a:cubicBezTo>
                    <a:pt x="2258" y="743"/>
                    <a:pt x="2253" y="730"/>
                    <a:pt x="2248" y="717"/>
                  </a:cubicBezTo>
                  <a:cubicBezTo>
                    <a:pt x="2242" y="705"/>
                    <a:pt x="2237" y="693"/>
                    <a:pt x="2231" y="680"/>
                  </a:cubicBezTo>
                  <a:cubicBezTo>
                    <a:pt x="2229" y="674"/>
                    <a:pt x="2226" y="668"/>
                    <a:pt x="2223" y="662"/>
                  </a:cubicBezTo>
                  <a:cubicBezTo>
                    <a:pt x="2214" y="644"/>
                    <a:pt x="2214" y="644"/>
                    <a:pt x="2214" y="644"/>
                  </a:cubicBezTo>
                  <a:cubicBezTo>
                    <a:pt x="2204" y="626"/>
                    <a:pt x="2204" y="626"/>
                    <a:pt x="2204" y="626"/>
                  </a:cubicBezTo>
                  <a:cubicBezTo>
                    <a:pt x="2201" y="620"/>
                    <a:pt x="2198" y="614"/>
                    <a:pt x="2195" y="608"/>
                  </a:cubicBezTo>
                  <a:cubicBezTo>
                    <a:pt x="2188" y="596"/>
                    <a:pt x="2181" y="585"/>
                    <a:pt x="2175" y="573"/>
                  </a:cubicBezTo>
                  <a:cubicBezTo>
                    <a:pt x="2173" y="570"/>
                    <a:pt x="2171" y="567"/>
                    <a:pt x="2170" y="564"/>
                  </a:cubicBezTo>
                  <a:cubicBezTo>
                    <a:pt x="2164" y="556"/>
                    <a:pt x="2164" y="556"/>
                    <a:pt x="2164" y="556"/>
                  </a:cubicBezTo>
                  <a:cubicBezTo>
                    <a:pt x="2153" y="539"/>
                    <a:pt x="2153" y="539"/>
                    <a:pt x="2153" y="539"/>
                  </a:cubicBezTo>
                  <a:cubicBezTo>
                    <a:pt x="2142" y="522"/>
                    <a:pt x="2142" y="522"/>
                    <a:pt x="2142" y="522"/>
                  </a:cubicBezTo>
                  <a:cubicBezTo>
                    <a:pt x="2140" y="518"/>
                    <a:pt x="2140" y="518"/>
                    <a:pt x="2140" y="518"/>
                  </a:cubicBezTo>
                  <a:cubicBezTo>
                    <a:pt x="2137" y="513"/>
                    <a:pt x="2137" y="513"/>
                    <a:pt x="2137" y="513"/>
                  </a:cubicBezTo>
                  <a:cubicBezTo>
                    <a:pt x="2131" y="505"/>
                    <a:pt x="2131" y="505"/>
                    <a:pt x="2131" y="505"/>
                  </a:cubicBezTo>
                  <a:cubicBezTo>
                    <a:pt x="2123" y="494"/>
                    <a:pt x="2115" y="483"/>
                    <a:pt x="2108" y="473"/>
                  </a:cubicBezTo>
                  <a:cubicBezTo>
                    <a:pt x="2100" y="462"/>
                    <a:pt x="2091" y="451"/>
                    <a:pt x="2083" y="441"/>
                  </a:cubicBezTo>
                  <a:cubicBezTo>
                    <a:pt x="2079" y="436"/>
                    <a:pt x="2075" y="430"/>
                    <a:pt x="2071" y="425"/>
                  </a:cubicBezTo>
                  <a:cubicBezTo>
                    <a:pt x="2057" y="410"/>
                    <a:pt x="2057" y="410"/>
                    <a:pt x="2057" y="410"/>
                  </a:cubicBezTo>
                  <a:cubicBezTo>
                    <a:pt x="2044" y="395"/>
                    <a:pt x="2044" y="395"/>
                    <a:pt x="2044" y="395"/>
                  </a:cubicBezTo>
                  <a:cubicBezTo>
                    <a:pt x="2040" y="390"/>
                    <a:pt x="2036" y="385"/>
                    <a:pt x="2031" y="380"/>
                  </a:cubicBezTo>
                  <a:cubicBezTo>
                    <a:pt x="2022" y="371"/>
                    <a:pt x="2013" y="361"/>
                    <a:pt x="2004" y="351"/>
                  </a:cubicBezTo>
                  <a:cubicBezTo>
                    <a:pt x="1997" y="344"/>
                    <a:pt x="1997" y="344"/>
                    <a:pt x="1997" y="344"/>
                  </a:cubicBezTo>
                  <a:cubicBezTo>
                    <a:pt x="1990" y="337"/>
                    <a:pt x="1990" y="337"/>
                    <a:pt x="1990" y="337"/>
                  </a:cubicBezTo>
                  <a:cubicBezTo>
                    <a:pt x="1975" y="324"/>
                    <a:pt x="1975" y="324"/>
                    <a:pt x="1975" y="324"/>
                  </a:cubicBezTo>
                  <a:cubicBezTo>
                    <a:pt x="1956" y="305"/>
                    <a:pt x="1936" y="288"/>
                    <a:pt x="1916" y="271"/>
                  </a:cubicBezTo>
                  <a:cubicBezTo>
                    <a:pt x="1914" y="269"/>
                    <a:pt x="1911" y="267"/>
                    <a:pt x="1909" y="265"/>
                  </a:cubicBezTo>
                  <a:cubicBezTo>
                    <a:pt x="1901" y="259"/>
                    <a:pt x="1901" y="259"/>
                    <a:pt x="1901" y="259"/>
                  </a:cubicBezTo>
                  <a:cubicBezTo>
                    <a:pt x="1886" y="246"/>
                    <a:pt x="1886" y="246"/>
                    <a:pt x="1886" y="246"/>
                  </a:cubicBezTo>
                  <a:cubicBezTo>
                    <a:pt x="1870" y="234"/>
                    <a:pt x="1870" y="234"/>
                    <a:pt x="1870" y="234"/>
                  </a:cubicBezTo>
                  <a:cubicBezTo>
                    <a:pt x="1865" y="230"/>
                    <a:pt x="1859" y="227"/>
                    <a:pt x="1854" y="223"/>
                  </a:cubicBezTo>
                  <a:cubicBezTo>
                    <a:pt x="1844" y="215"/>
                    <a:pt x="1833" y="208"/>
                    <a:pt x="1822" y="200"/>
                  </a:cubicBezTo>
                  <a:cubicBezTo>
                    <a:pt x="1811" y="193"/>
                    <a:pt x="1800" y="186"/>
                    <a:pt x="1789" y="179"/>
                  </a:cubicBezTo>
                  <a:cubicBezTo>
                    <a:pt x="1784" y="176"/>
                    <a:pt x="1779" y="172"/>
                    <a:pt x="1773" y="169"/>
                  </a:cubicBezTo>
                  <a:cubicBezTo>
                    <a:pt x="1756" y="159"/>
                    <a:pt x="1756" y="159"/>
                    <a:pt x="1756" y="159"/>
                  </a:cubicBezTo>
                  <a:cubicBezTo>
                    <a:pt x="1745" y="153"/>
                    <a:pt x="1734" y="146"/>
                    <a:pt x="1723" y="140"/>
                  </a:cubicBezTo>
                  <a:cubicBezTo>
                    <a:pt x="1711" y="134"/>
                    <a:pt x="1700" y="128"/>
                    <a:pt x="1688" y="122"/>
                  </a:cubicBezTo>
                  <a:cubicBezTo>
                    <a:pt x="1680" y="118"/>
                    <a:pt x="1680" y="118"/>
                    <a:pt x="1680" y="118"/>
                  </a:cubicBezTo>
                  <a:cubicBezTo>
                    <a:pt x="1677" y="117"/>
                    <a:pt x="1674" y="115"/>
                    <a:pt x="1671" y="114"/>
                  </a:cubicBezTo>
                  <a:cubicBezTo>
                    <a:pt x="1665" y="111"/>
                    <a:pt x="1659" y="109"/>
                    <a:pt x="1654" y="106"/>
                  </a:cubicBezTo>
                  <a:cubicBezTo>
                    <a:pt x="1648" y="103"/>
                    <a:pt x="1642" y="101"/>
                    <a:pt x="1636" y="98"/>
                  </a:cubicBezTo>
                  <a:cubicBezTo>
                    <a:pt x="1627" y="94"/>
                    <a:pt x="1627" y="94"/>
                    <a:pt x="1627" y="94"/>
                  </a:cubicBezTo>
                  <a:cubicBezTo>
                    <a:pt x="1623" y="92"/>
                    <a:pt x="1623" y="92"/>
                    <a:pt x="1623" y="92"/>
                  </a:cubicBezTo>
                  <a:cubicBezTo>
                    <a:pt x="1619" y="90"/>
                    <a:pt x="1619" y="90"/>
                    <a:pt x="1619" y="90"/>
                  </a:cubicBezTo>
                  <a:cubicBezTo>
                    <a:pt x="1607" y="86"/>
                    <a:pt x="1595" y="81"/>
                    <a:pt x="1583" y="76"/>
                  </a:cubicBezTo>
                  <a:cubicBezTo>
                    <a:pt x="1574" y="73"/>
                    <a:pt x="1574" y="73"/>
                    <a:pt x="1574" y="73"/>
                  </a:cubicBezTo>
                  <a:cubicBezTo>
                    <a:pt x="1571" y="72"/>
                    <a:pt x="1569" y="71"/>
                    <a:pt x="1566" y="70"/>
                  </a:cubicBezTo>
                  <a:cubicBezTo>
                    <a:pt x="1560" y="68"/>
                    <a:pt x="1554" y="66"/>
                    <a:pt x="1548" y="64"/>
                  </a:cubicBezTo>
                  <a:cubicBezTo>
                    <a:pt x="1536" y="60"/>
                    <a:pt x="1524" y="55"/>
                    <a:pt x="1512" y="52"/>
                  </a:cubicBezTo>
                  <a:cubicBezTo>
                    <a:pt x="1500" y="48"/>
                    <a:pt x="1488" y="45"/>
                    <a:pt x="1476" y="41"/>
                  </a:cubicBezTo>
                  <a:cubicBezTo>
                    <a:pt x="1470" y="40"/>
                    <a:pt x="1464" y="38"/>
                    <a:pt x="1458" y="36"/>
                  </a:cubicBezTo>
                  <a:cubicBezTo>
                    <a:pt x="1452" y="35"/>
                    <a:pt x="1445" y="34"/>
                    <a:pt x="1439" y="32"/>
                  </a:cubicBezTo>
                  <a:cubicBezTo>
                    <a:pt x="1427" y="29"/>
                    <a:pt x="1415" y="27"/>
                    <a:pt x="1403" y="24"/>
                  </a:cubicBezTo>
                  <a:cubicBezTo>
                    <a:pt x="1391" y="22"/>
                    <a:pt x="1379" y="19"/>
                    <a:pt x="1367" y="17"/>
                  </a:cubicBezTo>
                  <a:cubicBezTo>
                    <a:pt x="1361" y="16"/>
                    <a:pt x="1355" y="15"/>
                    <a:pt x="1349" y="14"/>
                  </a:cubicBezTo>
                  <a:cubicBezTo>
                    <a:pt x="1343" y="13"/>
                    <a:pt x="1337" y="12"/>
                    <a:pt x="1330" y="12"/>
                  </a:cubicBezTo>
                  <a:cubicBezTo>
                    <a:pt x="1318" y="10"/>
                    <a:pt x="1306" y="8"/>
                    <a:pt x="1294" y="7"/>
                  </a:cubicBezTo>
                  <a:cubicBezTo>
                    <a:pt x="1291" y="7"/>
                    <a:pt x="1288" y="6"/>
                    <a:pt x="1285" y="6"/>
                  </a:cubicBezTo>
                  <a:cubicBezTo>
                    <a:pt x="1276" y="5"/>
                    <a:pt x="1276" y="5"/>
                    <a:pt x="1276" y="5"/>
                  </a:cubicBezTo>
                  <a:cubicBezTo>
                    <a:pt x="1270" y="5"/>
                    <a:pt x="1264" y="4"/>
                    <a:pt x="1258" y="4"/>
                  </a:cubicBezTo>
                  <a:cubicBezTo>
                    <a:pt x="1252" y="3"/>
                    <a:pt x="1246" y="3"/>
                    <a:pt x="1240" y="2"/>
                  </a:cubicBezTo>
                  <a:cubicBezTo>
                    <a:pt x="1231" y="2"/>
                    <a:pt x="1231" y="2"/>
                    <a:pt x="1231" y="2"/>
                  </a:cubicBezTo>
                  <a:cubicBezTo>
                    <a:pt x="1226" y="1"/>
                    <a:pt x="1226" y="1"/>
                    <a:pt x="1226" y="1"/>
                  </a:cubicBezTo>
                  <a:cubicBezTo>
                    <a:pt x="1222" y="1"/>
                    <a:pt x="1222" y="1"/>
                    <a:pt x="1222" y="1"/>
                  </a:cubicBezTo>
                  <a:cubicBezTo>
                    <a:pt x="1210" y="1"/>
                    <a:pt x="1198" y="1"/>
                    <a:pt x="1186" y="0"/>
                  </a:cubicBezTo>
                  <a:cubicBezTo>
                    <a:pt x="1180" y="0"/>
                    <a:pt x="1174" y="0"/>
                    <a:pt x="1168" y="0"/>
                  </a:cubicBezTo>
                  <a:cubicBezTo>
                    <a:pt x="1162" y="0"/>
                    <a:pt x="1156" y="0"/>
                    <a:pt x="1150" y="0"/>
                  </a:cubicBezTo>
                  <a:cubicBezTo>
                    <a:pt x="1139" y="0"/>
                    <a:pt x="1127" y="1"/>
                    <a:pt x="1115" y="1"/>
                  </a:cubicBezTo>
                  <a:cubicBezTo>
                    <a:pt x="1109" y="1"/>
                    <a:pt x="1103" y="2"/>
                    <a:pt x="1097" y="2"/>
                  </a:cubicBezTo>
                  <a:cubicBezTo>
                    <a:pt x="1092" y="2"/>
                    <a:pt x="1086" y="3"/>
                    <a:pt x="1080" y="3"/>
                  </a:cubicBezTo>
                  <a:cubicBezTo>
                    <a:pt x="1074" y="4"/>
                    <a:pt x="1068" y="4"/>
                    <a:pt x="1062" y="4"/>
                  </a:cubicBezTo>
                  <a:cubicBezTo>
                    <a:pt x="1059" y="5"/>
                    <a:pt x="1057" y="5"/>
                    <a:pt x="1054" y="5"/>
                  </a:cubicBezTo>
                  <a:cubicBezTo>
                    <a:pt x="1045" y="6"/>
                    <a:pt x="1045" y="6"/>
                    <a:pt x="1045" y="6"/>
                  </a:cubicBezTo>
                  <a:cubicBezTo>
                    <a:pt x="1033" y="8"/>
                    <a:pt x="1022" y="9"/>
                    <a:pt x="1010" y="10"/>
                  </a:cubicBezTo>
                  <a:cubicBezTo>
                    <a:pt x="999" y="11"/>
                    <a:pt x="988" y="14"/>
                    <a:pt x="976" y="15"/>
                  </a:cubicBezTo>
                  <a:cubicBezTo>
                    <a:pt x="965" y="17"/>
                    <a:pt x="954" y="19"/>
                    <a:pt x="943" y="21"/>
                  </a:cubicBezTo>
                  <a:cubicBezTo>
                    <a:pt x="931" y="24"/>
                    <a:pt x="920" y="26"/>
                    <a:pt x="909" y="28"/>
                  </a:cubicBezTo>
                  <a:cubicBezTo>
                    <a:pt x="904" y="29"/>
                    <a:pt x="898" y="31"/>
                    <a:pt x="893" y="32"/>
                  </a:cubicBezTo>
                  <a:cubicBezTo>
                    <a:pt x="887" y="33"/>
                    <a:pt x="882" y="35"/>
                    <a:pt x="876" y="36"/>
                  </a:cubicBezTo>
                  <a:cubicBezTo>
                    <a:pt x="866" y="39"/>
                    <a:pt x="855" y="42"/>
                    <a:pt x="844" y="45"/>
                  </a:cubicBezTo>
                  <a:cubicBezTo>
                    <a:pt x="833" y="48"/>
                    <a:pt x="823" y="51"/>
                    <a:pt x="812" y="54"/>
                  </a:cubicBezTo>
                  <a:cubicBezTo>
                    <a:pt x="791" y="60"/>
                    <a:pt x="771" y="68"/>
                    <a:pt x="750" y="76"/>
                  </a:cubicBezTo>
                  <a:cubicBezTo>
                    <a:pt x="740" y="79"/>
                    <a:pt x="730" y="84"/>
                    <a:pt x="720" y="88"/>
                  </a:cubicBezTo>
                  <a:cubicBezTo>
                    <a:pt x="710" y="92"/>
                    <a:pt x="701" y="96"/>
                    <a:pt x="691" y="100"/>
                  </a:cubicBezTo>
                  <a:cubicBezTo>
                    <a:pt x="681" y="104"/>
                    <a:pt x="672" y="109"/>
                    <a:pt x="662" y="113"/>
                  </a:cubicBezTo>
                  <a:cubicBezTo>
                    <a:pt x="653" y="118"/>
                    <a:pt x="643" y="122"/>
                    <a:pt x="634" y="127"/>
                  </a:cubicBezTo>
                  <a:cubicBezTo>
                    <a:pt x="615" y="137"/>
                    <a:pt x="597" y="146"/>
                    <a:pt x="579" y="157"/>
                  </a:cubicBezTo>
                  <a:cubicBezTo>
                    <a:pt x="509" y="198"/>
                    <a:pt x="445" y="244"/>
                    <a:pt x="389" y="294"/>
                  </a:cubicBezTo>
                  <a:cubicBezTo>
                    <a:pt x="333" y="343"/>
                    <a:pt x="285" y="395"/>
                    <a:pt x="244" y="447"/>
                  </a:cubicBezTo>
                  <a:cubicBezTo>
                    <a:pt x="203" y="499"/>
                    <a:pt x="169" y="551"/>
                    <a:pt x="141" y="601"/>
                  </a:cubicBezTo>
                  <a:cubicBezTo>
                    <a:pt x="126" y="626"/>
                    <a:pt x="115" y="651"/>
                    <a:pt x="103" y="675"/>
                  </a:cubicBezTo>
                  <a:cubicBezTo>
                    <a:pt x="92" y="699"/>
                    <a:pt x="82" y="722"/>
                    <a:pt x="73" y="744"/>
                  </a:cubicBezTo>
                  <a:cubicBezTo>
                    <a:pt x="38" y="833"/>
                    <a:pt x="21" y="906"/>
                    <a:pt x="12" y="957"/>
                  </a:cubicBezTo>
                  <a:cubicBezTo>
                    <a:pt x="7" y="982"/>
                    <a:pt x="5" y="1001"/>
                    <a:pt x="3" y="1014"/>
                  </a:cubicBezTo>
                  <a:cubicBezTo>
                    <a:pt x="1" y="1027"/>
                    <a:pt x="0" y="1034"/>
                    <a:pt x="0" y="1034"/>
                  </a:cubicBezTo>
                  <a:lnTo>
                    <a:pt x="153" y="1052"/>
                  </a:lnTo>
                  <a:close/>
                </a:path>
              </a:pathLst>
            </a:custGeom>
            <a:solidFill>
              <a:srgbClr val="EFEFE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05" name="Google Shape;705;p15"/>
            <p:cNvSpPr txBox="1"/>
            <p:nvPr/>
          </p:nvSpPr>
          <p:spPr>
            <a:xfrm>
              <a:off x="1466326" y="2991574"/>
              <a:ext cx="1503285" cy="2000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chemeClr val="lt1"/>
                  </a:solidFill>
                  <a:latin typeface="Arial"/>
                  <a:ea typeface="Arial"/>
                  <a:cs typeface="Arial"/>
                  <a:sym typeface="Arial"/>
                </a:rPr>
                <a:t>Improvement</a:t>
              </a:r>
              <a:endParaRPr sz="1400" b="0" i="0" u="none" strike="noStrike" cap="none">
                <a:solidFill>
                  <a:srgbClr val="000000"/>
                </a:solidFill>
                <a:latin typeface="Arial"/>
                <a:ea typeface="Arial"/>
                <a:cs typeface="Arial"/>
                <a:sym typeface="Arial"/>
              </a:endParaRPr>
            </a:p>
          </p:txBody>
        </p:sp>
        <p:sp>
          <p:nvSpPr>
            <p:cNvPr id="706" name="Google Shape;706;p15"/>
            <p:cNvSpPr/>
            <p:nvPr/>
          </p:nvSpPr>
          <p:spPr>
            <a:xfrm>
              <a:off x="1735908" y="3492559"/>
              <a:ext cx="900000" cy="900000"/>
            </a:xfrm>
            <a:prstGeom prst="ellipse">
              <a:avLst/>
            </a:prstGeom>
            <a:solidFill>
              <a:srgbClr val="FDB8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nvGrpSpPr>
            <p:cNvPr id="707" name="Google Shape;707;p15"/>
            <p:cNvGrpSpPr/>
            <p:nvPr/>
          </p:nvGrpSpPr>
          <p:grpSpPr>
            <a:xfrm>
              <a:off x="1877300" y="2411099"/>
              <a:ext cx="623474" cy="568202"/>
              <a:chOff x="2481918" y="3140596"/>
              <a:chExt cx="831298" cy="757602"/>
            </a:xfrm>
          </p:grpSpPr>
          <p:sp>
            <p:nvSpPr>
              <p:cNvPr id="708" name="Google Shape;708;p15"/>
              <p:cNvSpPr/>
              <p:nvPr/>
            </p:nvSpPr>
            <p:spPr>
              <a:xfrm>
                <a:off x="2533014" y="3741961"/>
                <a:ext cx="156237" cy="156237"/>
              </a:xfrm>
              <a:prstGeom prst="rect">
                <a:avLst/>
              </a:prstGeom>
              <a:solidFill>
                <a:srgbClr val="7FBC4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09" name="Google Shape;709;p15"/>
              <p:cNvSpPr/>
              <p:nvPr/>
            </p:nvSpPr>
            <p:spPr>
              <a:xfrm>
                <a:off x="2741330" y="3636820"/>
                <a:ext cx="156237" cy="261377"/>
              </a:xfrm>
              <a:prstGeom prst="rect">
                <a:avLst/>
              </a:prstGeom>
              <a:solidFill>
                <a:srgbClr val="31A8D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10" name="Google Shape;710;p15"/>
              <p:cNvSpPr/>
              <p:nvPr/>
            </p:nvSpPr>
            <p:spPr>
              <a:xfrm>
                <a:off x="2949646" y="3532662"/>
                <a:ext cx="156237" cy="365535"/>
              </a:xfrm>
              <a:prstGeom prst="rect">
                <a:avLst/>
              </a:prstGeom>
              <a:solidFill>
                <a:srgbClr val="EC572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11" name="Google Shape;711;p15"/>
              <p:cNvSpPr/>
              <p:nvPr/>
            </p:nvSpPr>
            <p:spPr>
              <a:xfrm>
                <a:off x="3157962" y="3428504"/>
                <a:ext cx="155254" cy="469693"/>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12" name="Google Shape;712;p15"/>
              <p:cNvSpPr/>
              <p:nvPr/>
            </p:nvSpPr>
            <p:spPr>
              <a:xfrm>
                <a:off x="2481918" y="3140596"/>
                <a:ext cx="831298" cy="496224"/>
              </a:xfrm>
              <a:custGeom>
                <a:avLst/>
                <a:gdLst/>
                <a:ahLst/>
                <a:cxnLst/>
                <a:rect l="l" t="t" r="r" b="b"/>
                <a:pathLst>
                  <a:path w="846" h="505" extrusionOk="0">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solidFill>
                <a:srgbClr val="7D69B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
          <p:nvSpPr>
            <p:cNvPr id="713" name="Google Shape;713;p15"/>
            <p:cNvSpPr txBox="1"/>
            <p:nvPr/>
          </p:nvSpPr>
          <p:spPr>
            <a:xfrm>
              <a:off x="4380867" y="1965904"/>
              <a:ext cx="1202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7FBC41"/>
                  </a:solidFill>
                  <a:latin typeface="Calibri"/>
                  <a:ea typeface="Calibri"/>
                  <a:cs typeface="Calibri"/>
                  <a:sym typeface="Calibri"/>
                </a:rPr>
                <a:t>Hacker Profiling</a:t>
              </a:r>
              <a:endParaRPr sz="1200" b="1" i="0" u="none" strike="noStrike" cap="none">
                <a:solidFill>
                  <a:srgbClr val="7FBC41"/>
                </a:solidFill>
                <a:latin typeface="Calibri"/>
                <a:ea typeface="Calibri"/>
                <a:cs typeface="Calibri"/>
                <a:sym typeface="Calibri"/>
              </a:endParaRPr>
            </a:p>
          </p:txBody>
        </p:sp>
        <p:sp>
          <p:nvSpPr>
            <p:cNvPr id="714" name="Google Shape;714;p15"/>
            <p:cNvSpPr/>
            <p:nvPr/>
          </p:nvSpPr>
          <p:spPr>
            <a:xfrm>
              <a:off x="4380866" y="2157221"/>
              <a:ext cx="1650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Validate the proposed hacker profiles (‘who’) and hacking techniques (‘what’)</a:t>
              </a:r>
              <a:endParaRPr sz="1200" b="0" i="0" u="none" strike="noStrike" cap="none">
                <a:solidFill>
                  <a:schemeClr val="lt1"/>
                </a:solidFill>
                <a:latin typeface="Calibri"/>
                <a:ea typeface="Calibri"/>
                <a:cs typeface="Calibri"/>
                <a:sym typeface="Calibri"/>
              </a:endParaRPr>
            </a:p>
          </p:txBody>
        </p:sp>
        <p:sp>
          <p:nvSpPr>
            <p:cNvPr id="715" name="Google Shape;715;p15"/>
            <p:cNvSpPr txBox="1"/>
            <p:nvPr/>
          </p:nvSpPr>
          <p:spPr>
            <a:xfrm>
              <a:off x="4382924" y="3372214"/>
              <a:ext cx="1221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EC5724"/>
                  </a:solidFill>
                  <a:latin typeface="Calibri"/>
                  <a:ea typeface="Calibri"/>
                  <a:cs typeface="Calibri"/>
                  <a:sym typeface="Calibri"/>
                </a:rPr>
                <a:t>Implementation</a:t>
              </a:r>
              <a:endParaRPr sz="1200" b="1" i="0" u="none" strike="noStrike" cap="none">
                <a:solidFill>
                  <a:srgbClr val="EC5724"/>
                </a:solidFill>
                <a:latin typeface="Calibri"/>
                <a:ea typeface="Calibri"/>
                <a:cs typeface="Calibri"/>
                <a:sym typeface="Calibri"/>
              </a:endParaRPr>
            </a:p>
          </p:txBody>
        </p:sp>
        <p:sp>
          <p:nvSpPr>
            <p:cNvPr id="716" name="Google Shape;716;p15"/>
            <p:cNvSpPr/>
            <p:nvPr/>
          </p:nvSpPr>
          <p:spPr>
            <a:xfrm>
              <a:off x="4382924" y="3576825"/>
              <a:ext cx="1650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Prioritize and implement best practices based on cost-benefit analysis</a:t>
              </a:r>
              <a:endParaRPr sz="1200" b="0" i="0" u="none" strike="noStrike" cap="none">
                <a:solidFill>
                  <a:schemeClr val="lt1"/>
                </a:solidFill>
                <a:latin typeface="Calibri"/>
                <a:ea typeface="Calibri"/>
                <a:cs typeface="Calibri"/>
                <a:sym typeface="Calibri"/>
              </a:endParaRPr>
            </a:p>
          </p:txBody>
        </p:sp>
        <p:sp>
          <p:nvSpPr>
            <p:cNvPr id="717" name="Google Shape;717;p15"/>
            <p:cNvSpPr txBox="1"/>
            <p:nvPr/>
          </p:nvSpPr>
          <p:spPr>
            <a:xfrm>
              <a:off x="6449729" y="1965910"/>
              <a:ext cx="2767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a:solidFill>
                    <a:srgbClr val="31A8DF"/>
                  </a:solidFill>
                  <a:latin typeface="Calibri"/>
                  <a:ea typeface="Calibri"/>
                  <a:cs typeface="Calibri"/>
                  <a:sym typeface="Calibri"/>
                </a:rPr>
                <a:t>Attack Tree + </a:t>
              </a:r>
              <a:r>
                <a:rPr lang="en-US" sz="1200" b="1" i="0" u="none" strike="noStrike" cap="none">
                  <a:solidFill>
                    <a:srgbClr val="31A8DF"/>
                  </a:solidFill>
                  <a:latin typeface="Calibri"/>
                  <a:ea typeface="Calibri"/>
                  <a:cs typeface="Calibri"/>
                  <a:sym typeface="Calibri"/>
                </a:rPr>
                <a:t>Network Topology</a:t>
              </a:r>
              <a:endParaRPr sz="1200" b="1" i="0" u="none" strike="noStrike" cap="none">
                <a:solidFill>
                  <a:srgbClr val="31A8DF"/>
                </a:solidFill>
                <a:latin typeface="Calibri"/>
                <a:ea typeface="Calibri"/>
                <a:cs typeface="Calibri"/>
                <a:sym typeface="Calibri"/>
              </a:endParaRPr>
            </a:p>
          </p:txBody>
        </p:sp>
        <p:sp>
          <p:nvSpPr>
            <p:cNvPr id="718" name="Google Shape;718;p15"/>
            <p:cNvSpPr/>
            <p:nvPr/>
          </p:nvSpPr>
          <p:spPr>
            <a:xfrm>
              <a:off x="6449729" y="2157210"/>
              <a:ext cx="1843200" cy="120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Validate </a:t>
              </a:r>
              <a:r>
                <a:rPr lang="en-US" sz="1200">
                  <a:solidFill>
                    <a:schemeClr val="lt1"/>
                  </a:solidFill>
                  <a:latin typeface="Calibri"/>
                  <a:ea typeface="Calibri"/>
                  <a:cs typeface="Calibri"/>
                  <a:sym typeface="Calibri"/>
                </a:rPr>
                <a:t>attack tree + </a:t>
              </a:r>
              <a:r>
                <a:rPr lang="en-US" sz="1200" b="0" i="0" u="none" strike="noStrike" cap="none">
                  <a:solidFill>
                    <a:schemeClr val="lt1"/>
                  </a:solidFill>
                  <a:latin typeface="Calibri"/>
                  <a:ea typeface="Calibri"/>
                  <a:cs typeface="Calibri"/>
                  <a:sym typeface="Calibri"/>
                </a:rPr>
                <a:t>proposed mitigation techniques to </a:t>
              </a:r>
              <a:r>
                <a:rPr lang="en-US" sz="1200">
                  <a:solidFill>
                    <a:schemeClr val="lt1"/>
                  </a:solidFill>
                  <a:latin typeface="Calibri"/>
                  <a:ea typeface="Calibri"/>
                  <a:cs typeface="Calibri"/>
                  <a:sym typeface="Calibri"/>
                </a:rPr>
                <a:t>safeguard </a:t>
              </a:r>
              <a:r>
                <a:rPr lang="en-US" sz="1200" b="0" i="0" u="none" strike="noStrike" cap="none">
                  <a:solidFill>
                    <a:schemeClr val="lt1"/>
                  </a:solidFill>
                  <a:latin typeface="Calibri"/>
                  <a:ea typeface="Calibri"/>
                  <a:cs typeface="Calibri"/>
                  <a:sym typeface="Calibri"/>
                </a:rPr>
                <a:t>against identified hacking techniques (‘how’)</a:t>
              </a:r>
              <a:endParaRPr sz="1200" b="0" i="0" u="none" strike="noStrike" cap="none">
                <a:solidFill>
                  <a:schemeClr val="lt1"/>
                </a:solidFill>
                <a:latin typeface="Calibri"/>
                <a:ea typeface="Calibri"/>
                <a:cs typeface="Calibri"/>
                <a:sym typeface="Calibri"/>
              </a:endParaRPr>
            </a:p>
          </p:txBody>
        </p:sp>
        <p:sp>
          <p:nvSpPr>
            <p:cNvPr id="719" name="Google Shape;719;p15"/>
            <p:cNvSpPr txBox="1"/>
            <p:nvPr/>
          </p:nvSpPr>
          <p:spPr>
            <a:xfrm>
              <a:off x="6442186" y="3375713"/>
              <a:ext cx="910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DB817"/>
                  </a:solidFill>
                  <a:latin typeface="Calibri"/>
                  <a:ea typeface="Calibri"/>
                  <a:cs typeface="Calibri"/>
                  <a:sym typeface="Calibri"/>
                </a:rPr>
                <a:t>Monitoring</a:t>
              </a:r>
              <a:endParaRPr sz="1200" b="1" i="0" u="none" strike="noStrike" cap="none">
                <a:solidFill>
                  <a:srgbClr val="FDB817"/>
                </a:solidFill>
                <a:latin typeface="Calibri"/>
                <a:ea typeface="Calibri"/>
                <a:cs typeface="Calibri"/>
                <a:sym typeface="Calibri"/>
              </a:endParaRPr>
            </a:p>
          </p:txBody>
        </p:sp>
        <p:sp>
          <p:nvSpPr>
            <p:cNvPr id="720" name="Google Shape;720;p15"/>
            <p:cNvSpPr/>
            <p:nvPr/>
          </p:nvSpPr>
          <p:spPr>
            <a:xfrm>
              <a:off x="6442185" y="3573325"/>
              <a:ext cx="1650300" cy="6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Monitor new threats and emerging security technologies</a:t>
              </a:r>
              <a:endParaRPr sz="1200" b="0" i="0" u="none" strike="noStrike" cap="none">
                <a:solidFill>
                  <a:schemeClr val="lt1"/>
                </a:solidFill>
                <a:latin typeface="Calibri"/>
                <a:ea typeface="Calibri"/>
                <a:cs typeface="Calibri"/>
                <a:sym typeface="Calibri"/>
              </a:endParaRPr>
            </a:p>
          </p:txBody>
        </p:sp>
        <p:sp>
          <p:nvSpPr>
            <p:cNvPr id="721" name="Google Shape;721;p15"/>
            <p:cNvSpPr txBox="1"/>
            <p:nvPr/>
          </p:nvSpPr>
          <p:spPr>
            <a:xfrm>
              <a:off x="3982159" y="1382859"/>
              <a:ext cx="44382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Cybersecurity Is a Journey, Not a Destination</a:t>
              </a:r>
              <a:endParaRPr sz="1500" b="1" i="0" u="none" strike="noStrike" cap="none">
                <a:solidFill>
                  <a:schemeClr val="lt1"/>
                </a:solidFill>
                <a:latin typeface="Arial"/>
                <a:ea typeface="Arial"/>
                <a:cs typeface="Arial"/>
                <a:sym typeface="Arial"/>
              </a:endParaRPr>
            </a:p>
          </p:txBody>
        </p:sp>
        <p:sp>
          <p:nvSpPr>
            <p:cNvPr id="722" name="Google Shape;722;p15"/>
            <p:cNvSpPr txBox="1"/>
            <p:nvPr/>
          </p:nvSpPr>
          <p:spPr>
            <a:xfrm>
              <a:off x="1795416" y="4003572"/>
              <a:ext cx="780984"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Monitoring</a:t>
              </a:r>
              <a:endParaRPr sz="900" b="1" i="0" u="none" strike="noStrike" cap="none">
                <a:solidFill>
                  <a:schemeClr val="lt1"/>
                </a:solidFill>
                <a:latin typeface="Arial"/>
                <a:ea typeface="Arial"/>
                <a:cs typeface="Arial"/>
                <a:sym typeface="Arial"/>
              </a:endParaRPr>
            </a:p>
          </p:txBody>
        </p:sp>
        <p:grpSp>
          <p:nvGrpSpPr>
            <p:cNvPr id="723" name="Google Shape;723;p15"/>
            <p:cNvGrpSpPr/>
            <p:nvPr/>
          </p:nvGrpSpPr>
          <p:grpSpPr>
            <a:xfrm>
              <a:off x="1567507" y="1242019"/>
              <a:ext cx="1215077" cy="900000"/>
              <a:chOff x="1593833" y="1141351"/>
              <a:chExt cx="1215077" cy="900000"/>
            </a:xfrm>
          </p:grpSpPr>
          <p:sp>
            <p:nvSpPr>
              <p:cNvPr id="724" name="Google Shape;724;p15"/>
              <p:cNvSpPr/>
              <p:nvPr/>
            </p:nvSpPr>
            <p:spPr>
              <a:xfrm>
                <a:off x="1762234" y="1141351"/>
                <a:ext cx="900000" cy="900000"/>
              </a:xfrm>
              <a:prstGeom prst="ellipse">
                <a:avLst/>
              </a:prstGeom>
              <a:solidFill>
                <a:srgbClr val="31A8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725" name="Google Shape;725;p15"/>
              <p:cNvSpPr txBox="1"/>
              <p:nvPr/>
            </p:nvSpPr>
            <p:spPr>
              <a:xfrm>
                <a:off x="1593833" y="1559632"/>
                <a:ext cx="121507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Arial"/>
                    <a:ea typeface="Arial"/>
                    <a:cs typeface="Arial"/>
                    <a:sym typeface="Arial"/>
                  </a:rPr>
                  <a:t>Network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Arial"/>
                    <a:ea typeface="Arial"/>
                    <a:cs typeface="Arial"/>
                    <a:sym typeface="Arial"/>
                  </a:rPr>
                  <a:t>Assessment</a:t>
                </a:r>
                <a:endParaRPr sz="800" b="1" i="0" u="none" strike="noStrike" cap="none">
                  <a:solidFill>
                    <a:schemeClr val="lt1"/>
                  </a:solidFill>
                  <a:latin typeface="Arial"/>
                  <a:ea typeface="Arial"/>
                  <a:cs typeface="Arial"/>
                  <a:sym typeface="Arial"/>
                </a:endParaRPr>
              </a:p>
            </p:txBody>
          </p:sp>
          <p:grpSp>
            <p:nvGrpSpPr>
              <p:cNvPr id="726" name="Google Shape;726;p15"/>
              <p:cNvGrpSpPr/>
              <p:nvPr/>
            </p:nvGrpSpPr>
            <p:grpSpPr>
              <a:xfrm>
                <a:off x="2064559" y="1257369"/>
                <a:ext cx="320399" cy="302263"/>
                <a:chOff x="3535699" y="1536241"/>
                <a:chExt cx="504825" cy="476250"/>
              </a:xfrm>
            </p:grpSpPr>
            <p:sp>
              <p:nvSpPr>
                <p:cNvPr id="727" name="Google Shape;727;p15"/>
                <p:cNvSpPr/>
                <p:nvPr/>
              </p:nvSpPr>
              <p:spPr>
                <a:xfrm>
                  <a:off x="3743325" y="1801813"/>
                  <a:ext cx="61913" cy="61913"/>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28" name="Google Shape;728;p15"/>
                <p:cNvSpPr/>
                <p:nvPr/>
              </p:nvSpPr>
              <p:spPr>
                <a:xfrm>
                  <a:off x="3535699" y="1536241"/>
                  <a:ext cx="504825" cy="476250"/>
                </a:xfrm>
                <a:custGeom>
                  <a:avLst/>
                  <a:gdLst/>
                  <a:ahLst/>
                  <a:cxnLst/>
                  <a:rect l="l" t="t" r="r" b="b"/>
                  <a:pathLst>
                    <a:path w="132" h="124" extrusionOk="0">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grpSp>
        <p:sp>
          <p:nvSpPr>
            <p:cNvPr id="729" name="Google Shape;729;p15"/>
            <p:cNvSpPr/>
            <p:nvPr/>
          </p:nvSpPr>
          <p:spPr>
            <a:xfrm>
              <a:off x="738122" y="2344003"/>
              <a:ext cx="900000" cy="900000"/>
            </a:xfrm>
            <a:prstGeom prst="ellipse">
              <a:avLst/>
            </a:prstGeom>
            <a:solidFill>
              <a:srgbClr val="7FBC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nvGrpSpPr>
            <p:cNvPr id="730" name="Google Shape;730;p15"/>
            <p:cNvGrpSpPr/>
            <p:nvPr/>
          </p:nvGrpSpPr>
          <p:grpSpPr>
            <a:xfrm>
              <a:off x="1027800" y="2507444"/>
              <a:ext cx="300018" cy="299027"/>
              <a:chOff x="2437300" y="1144829"/>
              <a:chExt cx="400024" cy="398703"/>
            </a:xfrm>
          </p:grpSpPr>
          <p:sp>
            <p:nvSpPr>
              <p:cNvPr id="731" name="Google Shape;731;p15"/>
              <p:cNvSpPr/>
              <p:nvPr/>
            </p:nvSpPr>
            <p:spPr>
              <a:xfrm>
                <a:off x="2437300" y="1144829"/>
                <a:ext cx="400024" cy="398703"/>
              </a:xfrm>
              <a:custGeom>
                <a:avLst/>
                <a:gdLst/>
                <a:ahLst/>
                <a:cxnLst/>
                <a:rect l="l" t="t" r="r" b="b"/>
                <a:pathLst>
                  <a:path w="128" h="128" extrusionOk="0">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32" name="Google Shape;732;p15"/>
              <p:cNvSpPr/>
              <p:nvPr/>
            </p:nvSpPr>
            <p:spPr>
              <a:xfrm>
                <a:off x="2686820" y="1193678"/>
                <a:ext cx="100336" cy="100336"/>
              </a:xfrm>
              <a:custGeom>
                <a:avLst/>
                <a:gdLst/>
                <a:ahLst/>
                <a:cxnLst/>
                <a:rect l="l" t="t" r="r" b="b"/>
                <a:pathLst>
                  <a:path w="32" h="32" extrusionOk="0">
                    <a:moveTo>
                      <a:pt x="31" y="17"/>
                    </a:moveTo>
                    <a:cubicBezTo>
                      <a:pt x="27" y="11"/>
                      <a:pt x="21" y="5"/>
                      <a:pt x="15" y="1"/>
                    </a:cubicBezTo>
                    <a:cubicBezTo>
                      <a:pt x="14" y="0"/>
                      <a:pt x="13" y="0"/>
                      <a:pt x="12" y="0"/>
                    </a:cubicBezTo>
                    <a:cubicBezTo>
                      <a:pt x="6" y="2"/>
                      <a:pt x="2" y="6"/>
                      <a:pt x="0" y="12"/>
                    </a:cubicBezTo>
                    <a:cubicBezTo>
                      <a:pt x="0" y="12"/>
                      <a:pt x="0" y="12"/>
                      <a:pt x="0" y="13"/>
                    </a:cubicBezTo>
                    <a:cubicBezTo>
                      <a:pt x="0" y="14"/>
                      <a:pt x="0" y="14"/>
                      <a:pt x="1" y="15"/>
                    </a:cubicBezTo>
                    <a:cubicBezTo>
                      <a:pt x="5" y="21"/>
                      <a:pt x="11" y="27"/>
                      <a:pt x="17" y="31"/>
                    </a:cubicBezTo>
                    <a:cubicBezTo>
                      <a:pt x="18" y="32"/>
                      <a:pt x="19" y="32"/>
                      <a:pt x="20" y="32"/>
                    </a:cubicBezTo>
                    <a:cubicBezTo>
                      <a:pt x="26" y="30"/>
                      <a:pt x="30" y="26"/>
                      <a:pt x="32" y="20"/>
                    </a:cubicBezTo>
                    <a:cubicBezTo>
                      <a:pt x="32" y="20"/>
                      <a:pt x="32" y="20"/>
                      <a:pt x="32" y="19"/>
                    </a:cubicBezTo>
                    <a:cubicBezTo>
                      <a:pt x="32" y="18"/>
                      <a:pt x="32" y="18"/>
                      <a:pt x="31" y="17"/>
                    </a:cubicBezTo>
                    <a:close/>
                    <a:moveTo>
                      <a:pt x="19" y="28"/>
                    </a:moveTo>
                    <a:cubicBezTo>
                      <a:pt x="13" y="24"/>
                      <a:pt x="8" y="19"/>
                      <a:pt x="4" y="13"/>
                    </a:cubicBezTo>
                    <a:cubicBezTo>
                      <a:pt x="6" y="8"/>
                      <a:pt x="8" y="6"/>
                      <a:pt x="13" y="4"/>
                    </a:cubicBezTo>
                    <a:cubicBezTo>
                      <a:pt x="19" y="8"/>
                      <a:pt x="24" y="13"/>
                      <a:pt x="28" y="19"/>
                    </a:cubicBezTo>
                    <a:cubicBezTo>
                      <a:pt x="26" y="24"/>
                      <a:pt x="24" y="26"/>
                      <a:pt x="19" y="2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grpSp>
          <p:nvGrpSpPr>
            <p:cNvPr id="733" name="Google Shape;733;p15"/>
            <p:cNvGrpSpPr/>
            <p:nvPr/>
          </p:nvGrpSpPr>
          <p:grpSpPr>
            <a:xfrm>
              <a:off x="2802333" y="2344003"/>
              <a:ext cx="944489" cy="900000"/>
              <a:chOff x="3015908" y="2344003"/>
              <a:chExt cx="944489" cy="900000"/>
            </a:xfrm>
          </p:grpSpPr>
          <p:sp>
            <p:nvSpPr>
              <p:cNvPr id="734" name="Google Shape;734;p15"/>
              <p:cNvSpPr/>
              <p:nvPr/>
            </p:nvSpPr>
            <p:spPr>
              <a:xfrm>
                <a:off x="3049105" y="2344003"/>
                <a:ext cx="900000" cy="900000"/>
              </a:xfrm>
              <a:prstGeom prst="ellipse">
                <a:avLst/>
              </a:prstGeom>
              <a:solidFill>
                <a:srgbClr val="EC57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735" name="Google Shape;735;p15"/>
              <p:cNvSpPr txBox="1"/>
              <p:nvPr/>
            </p:nvSpPr>
            <p:spPr>
              <a:xfrm>
                <a:off x="3015908" y="2824573"/>
                <a:ext cx="944489"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Arial"/>
                    <a:ea typeface="Arial"/>
                    <a:cs typeface="Arial"/>
                    <a:sym typeface="Arial"/>
                  </a:rPr>
                  <a:t>Implementation</a:t>
                </a:r>
                <a:endParaRPr sz="800" b="1" i="0" u="none" strike="noStrike" cap="none">
                  <a:solidFill>
                    <a:schemeClr val="lt1"/>
                  </a:solidFill>
                  <a:latin typeface="Arial"/>
                  <a:ea typeface="Arial"/>
                  <a:cs typeface="Arial"/>
                  <a:sym typeface="Arial"/>
                </a:endParaRPr>
              </a:p>
            </p:txBody>
          </p:sp>
          <p:sp>
            <p:nvSpPr>
              <p:cNvPr id="736" name="Google Shape;736;p15"/>
              <p:cNvSpPr/>
              <p:nvPr/>
            </p:nvSpPr>
            <p:spPr>
              <a:xfrm>
                <a:off x="3314897" y="2524555"/>
                <a:ext cx="300018" cy="300018"/>
              </a:xfrm>
              <a:custGeom>
                <a:avLst/>
                <a:gdLst/>
                <a:ahLst/>
                <a:cxnLst/>
                <a:rect l="l" t="t" r="r" b="b"/>
                <a:pathLst>
                  <a:path w="128" h="128" extrusionOk="0">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grpSp>
          <p:nvGrpSpPr>
            <p:cNvPr id="737" name="Google Shape;737;p15"/>
            <p:cNvGrpSpPr/>
            <p:nvPr/>
          </p:nvGrpSpPr>
          <p:grpSpPr>
            <a:xfrm>
              <a:off x="2016237" y="3696971"/>
              <a:ext cx="334800" cy="324000"/>
              <a:chOff x="837205" y="5167510"/>
              <a:chExt cx="400024" cy="348536"/>
            </a:xfrm>
          </p:grpSpPr>
          <p:sp>
            <p:nvSpPr>
              <p:cNvPr id="738" name="Google Shape;738;p15"/>
              <p:cNvSpPr/>
              <p:nvPr/>
            </p:nvSpPr>
            <p:spPr>
              <a:xfrm>
                <a:off x="837205" y="5167510"/>
                <a:ext cx="400024" cy="286486"/>
              </a:xfrm>
              <a:custGeom>
                <a:avLst/>
                <a:gdLst/>
                <a:ahLst/>
                <a:cxnLst/>
                <a:rect l="l" t="t" r="r" b="b"/>
                <a:pathLst>
                  <a:path w="128" h="92" extrusionOk="0">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39" name="Google Shape;739;p15"/>
              <p:cNvSpPr/>
              <p:nvPr/>
            </p:nvSpPr>
            <p:spPr>
              <a:xfrm>
                <a:off x="1200263" y="5291610"/>
                <a:ext cx="23764" cy="137302"/>
              </a:xfrm>
              <a:custGeom>
                <a:avLst/>
                <a:gdLst/>
                <a:ahLst/>
                <a:cxnLst/>
                <a:rect l="l" t="t" r="r" b="b"/>
                <a:pathLst>
                  <a:path w="8" h="44" extrusionOk="0">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40" name="Google Shape;740;p15"/>
              <p:cNvSpPr/>
              <p:nvPr/>
            </p:nvSpPr>
            <p:spPr>
              <a:xfrm>
                <a:off x="1187061" y="5442114"/>
                <a:ext cx="50168" cy="73932"/>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
          <p:nvSpPr>
            <p:cNvPr id="741" name="Google Shape;741;p15"/>
            <p:cNvSpPr/>
            <p:nvPr/>
          </p:nvSpPr>
          <p:spPr>
            <a:xfrm>
              <a:off x="6102708" y="2020668"/>
              <a:ext cx="320413" cy="302276"/>
            </a:xfrm>
            <a:custGeom>
              <a:avLst/>
              <a:gdLst/>
              <a:ahLst/>
              <a:cxnLst/>
              <a:rect l="l" t="t" r="r" b="b"/>
              <a:pathLst>
                <a:path w="132" h="124" extrusionOk="0">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31A8D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42" name="Google Shape;742;p15"/>
            <p:cNvSpPr/>
            <p:nvPr/>
          </p:nvSpPr>
          <p:spPr>
            <a:xfrm>
              <a:off x="4034551" y="2022245"/>
              <a:ext cx="300018" cy="299027"/>
            </a:xfrm>
            <a:custGeom>
              <a:avLst/>
              <a:gdLst/>
              <a:ahLst/>
              <a:cxnLst/>
              <a:rect l="l" t="t" r="r" b="b"/>
              <a:pathLst>
                <a:path w="128" h="128" extrusionOk="0">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solidFill>
              <a:srgbClr val="7FBC4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43" name="Google Shape;743;p15"/>
            <p:cNvSpPr/>
            <p:nvPr/>
          </p:nvSpPr>
          <p:spPr>
            <a:xfrm>
              <a:off x="4034551" y="3440601"/>
              <a:ext cx="300018" cy="300018"/>
            </a:xfrm>
            <a:custGeom>
              <a:avLst/>
              <a:gdLst/>
              <a:ahLst/>
              <a:cxnLst/>
              <a:rect l="l" t="t" r="r" b="b"/>
              <a:pathLst>
                <a:path w="128" h="128" extrusionOk="0">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rgbClr val="EC572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44" name="Google Shape;744;p15"/>
            <p:cNvSpPr/>
            <p:nvPr/>
          </p:nvSpPr>
          <p:spPr>
            <a:xfrm>
              <a:off x="6112805" y="3459909"/>
              <a:ext cx="300018" cy="214864"/>
            </a:xfrm>
            <a:custGeom>
              <a:avLst/>
              <a:gdLst/>
              <a:ahLst/>
              <a:cxnLst/>
              <a:rect l="l" t="t" r="r" b="b"/>
              <a:pathLst>
                <a:path w="128" h="92" extrusionOk="0">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solidFill>
              <a:srgbClr val="FDB81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nvGrpSpPr>
            <p:cNvPr id="745" name="Google Shape;745;p15"/>
            <p:cNvGrpSpPr/>
            <p:nvPr/>
          </p:nvGrpSpPr>
          <p:grpSpPr>
            <a:xfrm>
              <a:off x="704242" y="2344003"/>
              <a:ext cx="974947" cy="900000"/>
              <a:chOff x="704242" y="2344003"/>
              <a:chExt cx="974947" cy="900000"/>
            </a:xfrm>
          </p:grpSpPr>
          <p:sp>
            <p:nvSpPr>
              <p:cNvPr id="746" name="Google Shape;746;p15"/>
              <p:cNvSpPr/>
              <p:nvPr/>
            </p:nvSpPr>
            <p:spPr>
              <a:xfrm>
                <a:off x="737517" y="2344003"/>
                <a:ext cx="900000" cy="900000"/>
              </a:xfrm>
              <a:prstGeom prst="ellipse">
                <a:avLst/>
              </a:prstGeom>
              <a:solidFill>
                <a:srgbClr val="7FBC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747" name="Google Shape;747;p15"/>
              <p:cNvSpPr txBox="1"/>
              <p:nvPr/>
            </p:nvSpPr>
            <p:spPr>
              <a:xfrm>
                <a:off x="704242" y="2824573"/>
                <a:ext cx="974947"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Arial"/>
                    <a:ea typeface="Arial"/>
                    <a:cs typeface="Arial"/>
                    <a:sym typeface="Arial"/>
                  </a:rPr>
                  <a:t>Hacker Profiling</a:t>
                </a:r>
                <a:endParaRPr sz="800" b="1" i="0" u="none" strike="noStrike" cap="none">
                  <a:solidFill>
                    <a:schemeClr val="lt1"/>
                  </a:solidFill>
                  <a:latin typeface="Arial"/>
                  <a:ea typeface="Arial"/>
                  <a:cs typeface="Arial"/>
                  <a:sym typeface="Arial"/>
                </a:endParaRPr>
              </a:p>
            </p:txBody>
          </p:sp>
          <p:grpSp>
            <p:nvGrpSpPr>
              <p:cNvPr id="748" name="Google Shape;748;p15"/>
              <p:cNvGrpSpPr/>
              <p:nvPr/>
            </p:nvGrpSpPr>
            <p:grpSpPr>
              <a:xfrm>
                <a:off x="1027195" y="2507444"/>
                <a:ext cx="300018" cy="299027"/>
                <a:chOff x="2437300" y="1144829"/>
                <a:chExt cx="400024" cy="398703"/>
              </a:xfrm>
            </p:grpSpPr>
            <p:sp>
              <p:nvSpPr>
                <p:cNvPr id="749" name="Google Shape;749;p15"/>
                <p:cNvSpPr/>
                <p:nvPr/>
              </p:nvSpPr>
              <p:spPr>
                <a:xfrm>
                  <a:off x="2437300" y="1144829"/>
                  <a:ext cx="400024" cy="398703"/>
                </a:xfrm>
                <a:custGeom>
                  <a:avLst/>
                  <a:gdLst/>
                  <a:ahLst/>
                  <a:cxnLst/>
                  <a:rect l="l" t="t" r="r" b="b"/>
                  <a:pathLst>
                    <a:path w="128" h="128" extrusionOk="0">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50" name="Google Shape;750;p15"/>
                <p:cNvSpPr/>
                <p:nvPr/>
              </p:nvSpPr>
              <p:spPr>
                <a:xfrm>
                  <a:off x="2686820" y="1193678"/>
                  <a:ext cx="100336" cy="100336"/>
                </a:xfrm>
                <a:custGeom>
                  <a:avLst/>
                  <a:gdLst/>
                  <a:ahLst/>
                  <a:cxnLst/>
                  <a:rect l="l" t="t" r="r" b="b"/>
                  <a:pathLst>
                    <a:path w="32" h="32" extrusionOk="0">
                      <a:moveTo>
                        <a:pt x="31" y="17"/>
                      </a:moveTo>
                      <a:cubicBezTo>
                        <a:pt x="27" y="11"/>
                        <a:pt x="21" y="5"/>
                        <a:pt x="15" y="1"/>
                      </a:cubicBezTo>
                      <a:cubicBezTo>
                        <a:pt x="14" y="0"/>
                        <a:pt x="13" y="0"/>
                        <a:pt x="12" y="0"/>
                      </a:cubicBezTo>
                      <a:cubicBezTo>
                        <a:pt x="6" y="2"/>
                        <a:pt x="2" y="6"/>
                        <a:pt x="0" y="12"/>
                      </a:cubicBezTo>
                      <a:cubicBezTo>
                        <a:pt x="0" y="12"/>
                        <a:pt x="0" y="12"/>
                        <a:pt x="0" y="13"/>
                      </a:cubicBezTo>
                      <a:cubicBezTo>
                        <a:pt x="0" y="14"/>
                        <a:pt x="0" y="14"/>
                        <a:pt x="1" y="15"/>
                      </a:cubicBezTo>
                      <a:cubicBezTo>
                        <a:pt x="5" y="21"/>
                        <a:pt x="11" y="27"/>
                        <a:pt x="17" y="31"/>
                      </a:cubicBezTo>
                      <a:cubicBezTo>
                        <a:pt x="18" y="32"/>
                        <a:pt x="19" y="32"/>
                        <a:pt x="20" y="32"/>
                      </a:cubicBezTo>
                      <a:cubicBezTo>
                        <a:pt x="26" y="30"/>
                        <a:pt x="30" y="26"/>
                        <a:pt x="32" y="20"/>
                      </a:cubicBezTo>
                      <a:cubicBezTo>
                        <a:pt x="32" y="20"/>
                        <a:pt x="32" y="20"/>
                        <a:pt x="32" y="19"/>
                      </a:cubicBezTo>
                      <a:cubicBezTo>
                        <a:pt x="32" y="18"/>
                        <a:pt x="32" y="18"/>
                        <a:pt x="31" y="17"/>
                      </a:cubicBezTo>
                      <a:close/>
                      <a:moveTo>
                        <a:pt x="19" y="28"/>
                      </a:moveTo>
                      <a:cubicBezTo>
                        <a:pt x="13" y="24"/>
                        <a:pt x="8" y="19"/>
                        <a:pt x="4" y="13"/>
                      </a:cubicBezTo>
                      <a:cubicBezTo>
                        <a:pt x="6" y="8"/>
                        <a:pt x="8" y="6"/>
                        <a:pt x="13" y="4"/>
                      </a:cubicBezTo>
                      <a:cubicBezTo>
                        <a:pt x="19" y="8"/>
                        <a:pt x="24" y="13"/>
                        <a:pt x="28" y="19"/>
                      </a:cubicBezTo>
                      <a:cubicBezTo>
                        <a:pt x="26" y="24"/>
                        <a:pt x="24" y="26"/>
                        <a:pt x="19" y="2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g10fab1af50d_2_0" descr="Graphical user interface&#10;&#10;Description automatically generated"/>
          <p:cNvPicPr preferRelativeResize="0"/>
          <p:nvPr/>
        </p:nvPicPr>
        <p:blipFill rotWithShape="1">
          <a:blip r:embed="rId3">
            <a:alphaModFix/>
          </a:blip>
          <a:srcRect/>
          <a:stretch/>
        </p:blipFill>
        <p:spPr>
          <a:xfrm>
            <a:off x="1168000" y="-1"/>
            <a:ext cx="7085325" cy="5313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3"/>
          <p:cNvPicPr preferRelativeResize="0"/>
          <p:nvPr/>
        </p:nvPicPr>
        <p:blipFill rotWithShape="1">
          <a:blip r:embed="rId3">
            <a:alphaModFix/>
          </a:blip>
          <a:srcRect l="3308" r="3305"/>
          <a:stretch/>
        </p:blipFill>
        <p:spPr>
          <a:xfrm>
            <a:off x="1609256" y="1215708"/>
            <a:ext cx="900000" cy="900000"/>
          </a:xfrm>
          <a:prstGeom prst="ellipse">
            <a:avLst/>
          </a:prstGeom>
          <a:noFill/>
          <a:ln>
            <a:noFill/>
          </a:ln>
        </p:spPr>
      </p:pic>
      <p:pic>
        <p:nvPicPr>
          <p:cNvPr id="83" name="Google Shape;83;p3"/>
          <p:cNvPicPr preferRelativeResize="0"/>
          <p:nvPr/>
        </p:nvPicPr>
        <p:blipFill rotWithShape="1">
          <a:blip r:embed="rId4">
            <a:alphaModFix/>
          </a:blip>
          <a:srcRect l="4553" r="4553"/>
          <a:stretch/>
        </p:blipFill>
        <p:spPr>
          <a:xfrm>
            <a:off x="4122000" y="1215708"/>
            <a:ext cx="900000" cy="900000"/>
          </a:xfrm>
          <a:prstGeom prst="ellipse">
            <a:avLst/>
          </a:prstGeom>
          <a:noFill/>
          <a:ln>
            <a:noFill/>
          </a:ln>
        </p:spPr>
      </p:pic>
      <p:pic>
        <p:nvPicPr>
          <p:cNvPr id="84" name="Google Shape;84;p3"/>
          <p:cNvPicPr preferRelativeResize="0"/>
          <p:nvPr/>
        </p:nvPicPr>
        <p:blipFill rotWithShape="1">
          <a:blip r:embed="rId5">
            <a:alphaModFix/>
          </a:blip>
          <a:srcRect/>
          <a:stretch/>
        </p:blipFill>
        <p:spPr>
          <a:xfrm>
            <a:off x="6634744" y="1215708"/>
            <a:ext cx="900000" cy="900000"/>
          </a:xfrm>
          <a:prstGeom prst="ellipse">
            <a:avLst/>
          </a:prstGeom>
          <a:noFill/>
          <a:ln>
            <a:noFill/>
          </a:ln>
        </p:spPr>
      </p:pic>
      <p:sp>
        <p:nvSpPr>
          <p:cNvPr id="85" name="Google Shape;85;p3"/>
          <p:cNvSpPr txBox="1"/>
          <p:nvPr/>
        </p:nvSpPr>
        <p:spPr>
          <a:xfrm>
            <a:off x="2249132" y="519510"/>
            <a:ext cx="4645736" cy="438581"/>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UT Team</a:t>
            </a:r>
            <a:endParaRPr sz="2000" b="0" i="0" u="none" strike="noStrike" cap="none">
              <a:solidFill>
                <a:schemeClr val="lt1"/>
              </a:solidFill>
              <a:latin typeface="Oswald"/>
              <a:ea typeface="Oswald"/>
              <a:cs typeface="Oswald"/>
              <a:sym typeface="Oswald"/>
            </a:endParaRPr>
          </a:p>
        </p:txBody>
      </p:sp>
      <p:sp>
        <p:nvSpPr>
          <p:cNvPr id="86" name="Google Shape;86;p3"/>
          <p:cNvSpPr txBox="1"/>
          <p:nvPr/>
        </p:nvSpPr>
        <p:spPr>
          <a:xfrm>
            <a:off x="1232438" y="2152768"/>
            <a:ext cx="1710225" cy="27699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AC0B"/>
                </a:solidFill>
                <a:latin typeface="Oswald"/>
                <a:ea typeface="Oswald"/>
                <a:cs typeface="Oswald"/>
                <a:sym typeface="Oswald"/>
              </a:rPr>
              <a:t>Kristen Phan</a:t>
            </a:r>
            <a:endParaRPr sz="1100" b="0" i="0" u="none" strike="noStrike" cap="none">
              <a:solidFill>
                <a:srgbClr val="FFAC0B"/>
              </a:solidFill>
              <a:latin typeface="Arial"/>
              <a:ea typeface="Arial"/>
              <a:cs typeface="Arial"/>
              <a:sym typeface="Arial"/>
            </a:endParaRPr>
          </a:p>
        </p:txBody>
      </p:sp>
      <p:sp>
        <p:nvSpPr>
          <p:cNvPr id="87" name="Google Shape;87;p3"/>
          <p:cNvSpPr txBox="1"/>
          <p:nvPr/>
        </p:nvSpPr>
        <p:spPr>
          <a:xfrm>
            <a:off x="1232438" y="2405241"/>
            <a:ext cx="1710225" cy="6232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Calibri"/>
                <a:ea typeface="Calibri"/>
                <a:cs typeface="Calibri"/>
                <a:sym typeface="Calibri"/>
              </a:rPr>
              <a:t>MSc Student in Business IT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Calibri"/>
                <a:ea typeface="Calibri"/>
                <a:cs typeface="Calibri"/>
                <a:sym typeface="Calibri"/>
              </a:rPr>
              <a:t>Specialization: Enterprise Archi &amp; IT Management + Cloud Technology</a:t>
            </a:r>
            <a:endParaRPr sz="1000" b="0" i="0" u="none" strike="noStrike" cap="none">
              <a:solidFill>
                <a:srgbClr val="000000"/>
              </a:solidFill>
              <a:latin typeface="Arial"/>
              <a:ea typeface="Arial"/>
              <a:cs typeface="Arial"/>
              <a:sym typeface="Arial"/>
            </a:endParaRPr>
          </a:p>
        </p:txBody>
      </p:sp>
      <p:pic>
        <p:nvPicPr>
          <p:cNvPr id="88" name="Google Shape;88;p3"/>
          <p:cNvPicPr preferRelativeResize="0"/>
          <p:nvPr/>
        </p:nvPicPr>
        <p:blipFill rotWithShape="1">
          <a:blip r:embed="rId6">
            <a:alphaModFix/>
          </a:blip>
          <a:srcRect/>
          <a:stretch/>
        </p:blipFill>
        <p:spPr>
          <a:xfrm>
            <a:off x="744990" y="2949133"/>
            <a:ext cx="900000" cy="900000"/>
          </a:xfrm>
          <a:prstGeom prst="ellipse">
            <a:avLst/>
          </a:prstGeom>
          <a:noFill/>
          <a:ln>
            <a:noFill/>
          </a:ln>
        </p:spPr>
      </p:pic>
      <p:pic>
        <p:nvPicPr>
          <p:cNvPr id="89" name="Google Shape;89;p3"/>
          <p:cNvPicPr preferRelativeResize="0"/>
          <p:nvPr/>
        </p:nvPicPr>
        <p:blipFill rotWithShape="1">
          <a:blip r:embed="rId7">
            <a:alphaModFix/>
          </a:blip>
          <a:srcRect t="11442" b="11450"/>
          <a:stretch/>
        </p:blipFill>
        <p:spPr>
          <a:xfrm>
            <a:off x="5328048" y="2998351"/>
            <a:ext cx="900000" cy="900000"/>
          </a:xfrm>
          <a:prstGeom prst="ellipse">
            <a:avLst/>
          </a:prstGeom>
          <a:noFill/>
          <a:ln>
            <a:noFill/>
          </a:ln>
        </p:spPr>
      </p:pic>
      <p:pic>
        <p:nvPicPr>
          <p:cNvPr id="90" name="Google Shape;90;p3"/>
          <p:cNvPicPr preferRelativeResize="0"/>
          <p:nvPr/>
        </p:nvPicPr>
        <p:blipFill rotWithShape="1">
          <a:blip r:embed="rId8">
            <a:alphaModFix/>
          </a:blip>
          <a:srcRect t="1765" b="1774"/>
          <a:stretch/>
        </p:blipFill>
        <p:spPr>
          <a:xfrm>
            <a:off x="3036519" y="2949133"/>
            <a:ext cx="900000" cy="900000"/>
          </a:xfrm>
          <a:prstGeom prst="ellipse">
            <a:avLst/>
          </a:prstGeom>
          <a:noFill/>
          <a:ln>
            <a:noFill/>
          </a:ln>
        </p:spPr>
      </p:pic>
      <p:pic>
        <p:nvPicPr>
          <p:cNvPr id="91" name="Google Shape;91;p3"/>
          <p:cNvPicPr preferRelativeResize="0"/>
          <p:nvPr/>
        </p:nvPicPr>
        <p:blipFill rotWithShape="1">
          <a:blip r:embed="rId9">
            <a:alphaModFix/>
          </a:blip>
          <a:srcRect l="5705" r="5696"/>
          <a:stretch/>
        </p:blipFill>
        <p:spPr>
          <a:xfrm>
            <a:off x="7619576" y="3025333"/>
            <a:ext cx="900000" cy="900000"/>
          </a:xfrm>
          <a:prstGeom prst="ellipse">
            <a:avLst/>
          </a:prstGeom>
          <a:noFill/>
          <a:ln>
            <a:noFill/>
          </a:ln>
        </p:spPr>
      </p:pic>
      <p:sp>
        <p:nvSpPr>
          <p:cNvPr id="92" name="Google Shape;92;p3"/>
          <p:cNvSpPr txBox="1"/>
          <p:nvPr/>
        </p:nvSpPr>
        <p:spPr>
          <a:xfrm>
            <a:off x="3716887" y="2152768"/>
            <a:ext cx="1710225" cy="27699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AC0B"/>
                </a:solidFill>
                <a:latin typeface="Oswald"/>
                <a:ea typeface="Oswald"/>
                <a:cs typeface="Oswald"/>
                <a:sym typeface="Oswald"/>
              </a:rPr>
              <a:t>Nilay Prashant Naik</a:t>
            </a:r>
            <a:endParaRPr sz="1100" b="0" i="0" u="none" strike="noStrike" cap="none">
              <a:solidFill>
                <a:srgbClr val="FFAC0B"/>
              </a:solidFill>
              <a:latin typeface="Arial"/>
              <a:ea typeface="Arial"/>
              <a:cs typeface="Arial"/>
              <a:sym typeface="Arial"/>
            </a:endParaRPr>
          </a:p>
        </p:txBody>
      </p:sp>
      <p:sp>
        <p:nvSpPr>
          <p:cNvPr id="93" name="Google Shape;93;p3"/>
          <p:cNvSpPr txBox="1"/>
          <p:nvPr/>
        </p:nvSpPr>
        <p:spPr>
          <a:xfrm>
            <a:off x="3716887" y="2405241"/>
            <a:ext cx="1710225" cy="6232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700"/>
              <a:buFont typeface="Arial"/>
              <a:buNone/>
            </a:pPr>
            <a:r>
              <a:rPr lang="en-US" sz="700" b="0" i="0" u="none" strike="noStrike" cap="none">
                <a:solidFill>
                  <a:schemeClr val="lt1"/>
                </a:solidFill>
                <a:latin typeface="Calibri"/>
                <a:ea typeface="Calibri"/>
                <a:cs typeface="Calibri"/>
                <a:sym typeface="Calibri"/>
              </a:rPr>
              <a:t>MSc Student in Business IT </a:t>
            </a:r>
            <a:endParaRPr sz="7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700"/>
              <a:buFont typeface="Arial"/>
              <a:buNone/>
            </a:pPr>
            <a:r>
              <a:rPr lang="en-US" sz="700" b="0" i="0" u="none" strike="noStrike" cap="none">
                <a:solidFill>
                  <a:schemeClr val="lt1"/>
                </a:solidFill>
                <a:latin typeface="Calibri"/>
                <a:ea typeface="Calibri"/>
                <a:cs typeface="Calibri"/>
                <a:sym typeface="Calibri"/>
              </a:rPr>
              <a:t>Specialization: Data Science &amp; Business</a:t>
            </a:r>
            <a:endParaRPr sz="700" b="0" i="0" u="none" strike="noStrike" cap="none">
              <a:solidFill>
                <a:schemeClr val="lt1"/>
              </a:solidFill>
              <a:latin typeface="Calibri"/>
              <a:ea typeface="Calibri"/>
              <a:cs typeface="Calibri"/>
              <a:sym typeface="Calibri"/>
            </a:endParaRPr>
          </a:p>
        </p:txBody>
      </p:sp>
      <p:sp>
        <p:nvSpPr>
          <p:cNvPr id="94" name="Google Shape;94;p3"/>
          <p:cNvSpPr txBox="1"/>
          <p:nvPr/>
        </p:nvSpPr>
        <p:spPr>
          <a:xfrm>
            <a:off x="6228048" y="2152768"/>
            <a:ext cx="1710225" cy="27699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AC0B"/>
                </a:solidFill>
                <a:latin typeface="Oswald"/>
                <a:ea typeface="Oswald"/>
                <a:cs typeface="Oswald"/>
                <a:sym typeface="Oswald"/>
              </a:rPr>
              <a:t>Zahra van Egdom</a:t>
            </a:r>
            <a:endParaRPr sz="1100" b="0" i="0" u="none" strike="noStrike" cap="none">
              <a:solidFill>
                <a:srgbClr val="FFAC0B"/>
              </a:solidFill>
              <a:latin typeface="Arial"/>
              <a:ea typeface="Arial"/>
              <a:cs typeface="Arial"/>
              <a:sym typeface="Arial"/>
            </a:endParaRPr>
          </a:p>
        </p:txBody>
      </p:sp>
      <p:sp>
        <p:nvSpPr>
          <p:cNvPr id="95" name="Google Shape;95;p3"/>
          <p:cNvSpPr txBox="1"/>
          <p:nvPr/>
        </p:nvSpPr>
        <p:spPr>
          <a:xfrm>
            <a:off x="6228048" y="2405241"/>
            <a:ext cx="1710225" cy="6232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Calibri"/>
                <a:ea typeface="Calibri"/>
                <a:cs typeface="Calibri"/>
                <a:sym typeface="Calibri"/>
              </a:rPr>
              <a:t>MSc Student in Business IT</a:t>
            </a:r>
            <a:endParaRPr sz="7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Calibri"/>
                <a:ea typeface="Calibri"/>
                <a:cs typeface="Calibri"/>
                <a:sym typeface="Calibri"/>
              </a:rPr>
              <a:t>Specialization: Enterprise Archi &amp;</a:t>
            </a:r>
            <a:endParaRPr sz="7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Calibri"/>
                <a:ea typeface="Calibri"/>
                <a:cs typeface="Calibri"/>
                <a:sym typeface="Calibri"/>
              </a:rPr>
              <a:t>IT Management</a:t>
            </a:r>
            <a:endParaRPr sz="700" b="0" i="0" u="none" strike="noStrike" cap="none">
              <a:solidFill>
                <a:schemeClr val="lt1"/>
              </a:solidFill>
              <a:latin typeface="Calibri"/>
              <a:ea typeface="Calibri"/>
              <a:cs typeface="Calibri"/>
              <a:sym typeface="Calibri"/>
            </a:endParaRPr>
          </a:p>
        </p:txBody>
      </p:sp>
      <p:sp>
        <p:nvSpPr>
          <p:cNvPr id="96" name="Google Shape;96;p3"/>
          <p:cNvSpPr txBox="1"/>
          <p:nvPr/>
        </p:nvSpPr>
        <p:spPr>
          <a:xfrm>
            <a:off x="7229258" y="3925333"/>
            <a:ext cx="17103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solidFill>
                  <a:srgbClr val="FFAC0B"/>
                </a:solidFill>
                <a:latin typeface="Oswald"/>
                <a:ea typeface="Oswald"/>
                <a:cs typeface="Oswald"/>
                <a:sym typeface="Oswald"/>
              </a:rPr>
              <a:t>Abdul Raqeeb</a:t>
            </a:r>
            <a:endParaRPr sz="1100" b="0" i="0" u="none" strike="noStrike" cap="none">
              <a:solidFill>
                <a:srgbClr val="FFAC0B"/>
              </a:solidFill>
              <a:latin typeface="Arial"/>
              <a:ea typeface="Arial"/>
              <a:cs typeface="Arial"/>
              <a:sym typeface="Arial"/>
            </a:endParaRPr>
          </a:p>
        </p:txBody>
      </p:sp>
      <p:sp>
        <p:nvSpPr>
          <p:cNvPr id="97" name="Google Shape;97;p3"/>
          <p:cNvSpPr txBox="1"/>
          <p:nvPr/>
        </p:nvSpPr>
        <p:spPr>
          <a:xfrm>
            <a:off x="7171183" y="4177806"/>
            <a:ext cx="1710300" cy="6231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700"/>
              <a:buFont typeface="Arial"/>
              <a:buNone/>
            </a:pPr>
            <a:r>
              <a:rPr lang="en-US" sz="700">
                <a:solidFill>
                  <a:schemeClr val="lt1"/>
                </a:solidFill>
                <a:latin typeface="Calibri"/>
                <a:ea typeface="Calibri"/>
                <a:cs typeface="Calibri"/>
                <a:sym typeface="Calibri"/>
              </a:rPr>
              <a:t>MSc Student in Business IT</a:t>
            </a:r>
            <a:endParaRPr sz="1000" b="0" i="0" u="none" strike="noStrike" cap="none">
              <a:solidFill>
                <a:srgbClr val="000000"/>
              </a:solidFill>
              <a:latin typeface="Arial"/>
              <a:ea typeface="Arial"/>
              <a:cs typeface="Arial"/>
              <a:sym typeface="Arial"/>
            </a:endParaRPr>
          </a:p>
        </p:txBody>
      </p:sp>
      <p:sp>
        <p:nvSpPr>
          <p:cNvPr id="98" name="Google Shape;98;p3"/>
          <p:cNvSpPr txBox="1"/>
          <p:nvPr/>
        </p:nvSpPr>
        <p:spPr>
          <a:xfrm>
            <a:off x="4924519" y="3898351"/>
            <a:ext cx="1710225" cy="27699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solidFill>
                  <a:srgbClr val="FFAC0B"/>
                </a:solidFill>
                <a:latin typeface="Oswald"/>
                <a:ea typeface="Oswald"/>
                <a:cs typeface="Oswald"/>
                <a:sym typeface="Oswald"/>
              </a:rPr>
              <a:t>Dovydas Ožiūnas</a:t>
            </a:r>
            <a:endParaRPr sz="1100" b="0" i="0" u="none" strike="noStrike" cap="none">
              <a:solidFill>
                <a:srgbClr val="FFAC0B"/>
              </a:solidFill>
              <a:latin typeface="Arial"/>
              <a:ea typeface="Arial"/>
              <a:cs typeface="Arial"/>
              <a:sym typeface="Arial"/>
            </a:endParaRPr>
          </a:p>
        </p:txBody>
      </p:sp>
      <p:sp>
        <p:nvSpPr>
          <p:cNvPr id="99" name="Google Shape;99;p3"/>
          <p:cNvSpPr txBox="1"/>
          <p:nvPr/>
        </p:nvSpPr>
        <p:spPr>
          <a:xfrm>
            <a:off x="2677878" y="3873825"/>
            <a:ext cx="1710225" cy="27699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AC0B"/>
                </a:solidFill>
                <a:latin typeface="Oswald"/>
                <a:ea typeface="Oswald"/>
                <a:cs typeface="Oswald"/>
                <a:sym typeface="Oswald"/>
              </a:rPr>
              <a:t>Sam Tran</a:t>
            </a:r>
            <a:endParaRPr sz="1100" b="0" i="0" u="none" strike="noStrike" cap="none">
              <a:solidFill>
                <a:srgbClr val="000000"/>
              </a:solidFill>
              <a:latin typeface="Arial"/>
              <a:ea typeface="Arial"/>
              <a:cs typeface="Arial"/>
              <a:sym typeface="Arial"/>
            </a:endParaRPr>
          </a:p>
        </p:txBody>
      </p:sp>
      <p:sp>
        <p:nvSpPr>
          <p:cNvPr id="100" name="Google Shape;100;p3"/>
          <p:cNvSpPr txBox="1"/>
          <p:nvPr/>
        </p:nvSpPr>
        <p:spPr>
          <a:xfrm>
            <a:off x="2677878" y="4126298"/>
            <a:ext cx="1710225" cy="6232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700"/>
              <a:buFont typeface="Arial"/>
              <a:buNone/>
            </a:pPr>
            <a:r>
              <a:rPr lang="en-US" sz="700" b="0" i="0" u="none" strike="noStrike" cap="none">
                <a:solidFill>
                  <a:schemeClr val="lt1"/>
                </a:solidFill>
                <a:latin typeface="Calibri"/>
                <a:ea typeface="Calibri"/>
                <a:cs typeface="Calibri"/>
                <a:sym typeface="Calibri"/>
              </a:rPr>
              <a:t>MSc Student in Business IT </a:t>
            </a:r>
            <a:endParaRPr sz="7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700"/>
              <a:buFont typeface="Arial"/>
              <a:buNone/>
            </a:pPr>
            <a:r>
              <a:rPr lang="en-US" sz="700" b="0" i="0" u="none" strike="noStrike" cap="none">
                <a:solidFill>
                  <a:schemeClr val="lt1"/>
                </a:solidFill>
                <a:latin typeface="Calibri"/>
                <a:ea typeface="Calibri"/>
                <a:cs typeface="Calibri"/>
                <a:sym typeface="Calibri"/>
              </a:rPr>
              <a:t>Specialization: Data Science &amp; Business</a:t>
            </a:r>
            <a:endParaRPr sz="1000" b="0" i="0" u="none" strike="noStrike" cap="none">
              <a:solidFill>
                <a:srgbClr val="000000"/>
              </a:solidFill>
              <a:latin typeface="Arial"/>
              <a:ea typeface="Arial"/>
              <a:cs typeface="Arial"/>
              <a:sym typeface="Arial"/>
            </a:endParaRPr>
          </a:p>
        </p:txBody>
      </p:sp>
      <p:sp>
        <p:nvSpPr>
          <p:cNvPr id="101" name="Google Shape;101;p3"/>
          <p:cNvSpPr txBox="1"/>
          <p:nvPr/>
        </p:nvSpPr>
        <p:spPr>
          <a:xfrm>
            <a:off x="330146" y="3849133"/>
            <a:ext cx="1710225" cy="27699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AC0B"/>
                </a:solidFill>
                <a:latin typeface="Oswald"/>
                <a:ea typeface="Oswald"/>
                <a:cs typeface="Oswald"/>
                <a:sym typeface="Oswald"/>
              </a:rPr>
              <a:t>Vibha Ravindra</a:t>
            </a:r>
            <a:endParaRPr sz="1100" b="0" i="0" u="none" strike="noStrike" cap="none">
              <a:solidFill>
                <a:srgbClr val="FFAC0B"/>
              </a:solidFill>
              <a:latin typeface="Arial"/>
              <a:ea typeface="Arial"/>
              <a:cs typeface="Arial"/>
              <a:sym typeface="Arial"/>
            </a:endParaRPr>
          </a:p>
        </p:txBody>
      </p:sp>
      <p:sp>
        <p:nvSpPr>
          <p:cNvPr id="102" name="Google Shape;102;p3"/>
          <p:cNvSpPr txBox="1"/>
          <p:nvPr/>
        </p:nvSpPr>
        <p:spPr>
          <a:xfrm>
            <a:off x="330146" y="4101606"/>
            <a:ext cx="1710225" cy="6232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700"/>
              <a:buFont typeface="Arial"/>
              <a:buNone/>
            </a:pPr>
            <a:r>
              <a:rPr lang="en-US" sz="700" b="0" i="0" u="none" strike="noStrike" cap="none">
                <a:solidFill>
                  <a:schemeClr val="lt1"/>
                </a:solidFill>
                <a:latin typeface="Calibri"/>
                <a:ea typeface="Calibri"/>
                <a:cs typeface="Calibri"/>
                <a:sym typeface="Calibri"/>
              </a:rPr>
              <a:t>MSc Student in Business IT </a:t>
            </a:r>
            <a:endParaRPr sz="7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700"/>
              <a:buFont typeface="Arial"/>
              <a:buNone/>
            </a:pPr>
            <a:r>
              <a:rPr lang="en-US" sz="700" b="0" i="0" u="none" strike="noStrike" cap="none">
                <a:solidFill>
                  <a:schemeClr val="lt1"/>
                </a:solidFill>
                <a:latin typeface="Calibri"/>
                <a:ea typeface="Calibri"/>
                <a:cs typeface="Calibri"/>
                <a:sym typeface="Calibri"/>
              </a:rPr>
              <a:t>Specialization: Data Science &amp; Business</a:t>
            </a:r>
            <a:endParaRPr sz="700" b="0" i="0" u="none" strike="noStrike" cap="none">
              <a:solidFill>
                <a:schemeClr val="lt1"/>
              </a:solidFill>
              <a:latin typeface="Calibri"/>
              <a:ea typeface="Calibri"/>
              <a:cs typeface="Calibri"/>
              <a:sym typeface="Calibri"/>
            </a:endParaRPr>
          </a:p>
        </p:txBody>
      </p:sp>
      <p:sp>
        <p:nvSpPr>
          <p:cNvPr id="103" name="Google Shape;103;p3"/>
          <p:cNvSpPr txBox="1"/>
          <p:nvPr/>
        </p:nvSpPr>
        <p:spPr>
          <a:xfrm>
            <a:off x="4924519" y="4150824"/>
            <a:ext cx="1710225" cy="6232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a:solidFill>
                  <a:schemeClr val="lt1"/>
                </a:solidFill>
                <a:latin typeface="Calibri"/>
                <a:ea typeface="Calibri"/>
                <a:cs typeface="Calibri"/>
                <a:sym typeface="Calibri"/>
              </a:rPr>
              <a:t>MSc Student in Business IT &amp; Information Systems</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08" name="Google Shape;108;p4"/>
          <p:cNvGrpSpPr/>
          <p:nvPr/>
        </p:nvGrpSpPr>
        <p:grpSpPr>
          <a:xfrm>
            <a:off x="3031438" y="1345624"/>
            <a:ext cx="3081123" cy="1196787"/>
            <a:chOff x="126151" y="1664909"/>
            <a:chExt cx="3081123" cy="1196787"/>
          </a:xfrm>
        </p:grpSpPr>
        <p:sp>
          <p:nvSpPr>
            <p:cNvPr id="109" name="Google Shape;109;p4"/>
            <p:cNvSpPr/>
            <p:nvPr/>
          </p:nvSpPr>
          <p:spPr>
            <a:xfrm>
              <a:off x="1578795" y="2561614"/>
              <a:ext cx="1628479"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Oswald"/>
                  <a:ea typeface="Oswald"/>
                  <a:cs typeface="Oswald"/>
                  <a:sym typeface="Oswald"/>
                </a:rPr>
                <a:t>Problem Statement</a:t>
              </a:r>
              <a:endParaRPr sz="1100" b="0" i="0" u="none" strike="noStrike" cap="none">
                <a:solidFill>
                  <a:srgbClr val="000000"/>
                </a:solidFill>
                <a:latin typeface="Arial"/>
                <a:ea typeface="Arial"/>
                <a:cs typeface="Arial"/>
                <a:sym typeface="Arial"/>
              </a:endParaRPr>
            </a:p>
          </p:txBody>
        </p:sp>
        <p:sp>
          <p:nvSpPr>
            <p:cNvPr id="110" name="Google Shape;110;p4"/>
            <p:cNvSpPr/>
            <p:nvPr/>
          </p:nvSpPr>
          <p:spPr>
            <a:xfrm>
              <a:off x="126151" y="2561614"/>
              <a:ext cx="1628479"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Oswald"/>
                  <a:ea typeface="Oswald"/>
                  <a:cs typeface="Oswald"/>
                  <a:sym typeface="Oswald"/>
                </a:rPr>
                <a:t>About BetterBe</a:t>
              </a:r>
              <a:endParaRPr sz="1100" b="0" i="0" u="none" strike="noStrike" cap="none">
                <a:solidFill>
                  <a:srgbClr val="000000"/>
                </a:solidFill>
                <a:latin typeface="Arial"/>
                <a:ea typeface="Arial"/>
                <a:cs typeface="Arial"/>
                <a:sym typeface="Arial"/>
              </a:endParaRPr>
            </a:p>
          </p:txBody>
        </p:sp>
        <p:grpSp>
          <p:nvGrpSpPr>
            <p:cNvPr id="111" name="Google Shape;111;p4"/>
            <p:cNvGrpSpPr/>
            <p:nvPr/>
          </p:nvGrpSpPr>
          <p:grpSpPr>
            <a:xfrm>
              <a:off x="580390" y="1664909"/>
              <a:ext cx="720000" cy="720000"/>
              <a:chOff x="591684" y="1664909"/>
              <a:chExt cx="720000" cy="720000"/>
            </a:xfrm>
          </p:grpSpPr>
          <p:sp>
            <p:nvSpPr>
              <p:cNvPr id="112" name="Google Shape;112;p4"/>
              <p:cNvSpPr/>
              <p:nvPr/>
            </p:nvSpPr>
            <p:spPr>
              <a:xfrm>
                <a:off x="591684" y="1664909"/>
                <a:ext cx="720000" cy="720000"/>
              </a:xfrm>
              <a:prstGeom prst="ellipse">
                <a:avLst/>
              </a:prstGeom>
              <a:solidFill>
                <a:srgbClr val="FFAC0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113" name="Google Shape;113;p4"/>
              <p:cNvGrpSpPr/>
              <p:nvPr/>
            </p:nvGrpSpPr>
            <p:grpSpPr>
              <a:xfrm>
                <a:off x="815373" y="1861177"/>
                <a:ext cx="250031" cy="294599"/>
                <a:chOff x="779125" y="5545359"/>
                <a:chExt cx="333375" cy="392798"/>
              </a:xfrm>
            </p:grpSpPr>
            <p:sp>
              <p:nvSpPr>
                <p:cNvPr id="114" name="Google Shape;114;p4"/>
                <p:cNvSpPr/>
                <p:nvPr/>
              </p:nvSpPr>
              <p:spPr>
                <a:xfrm>
                  <a:off x="779125" y="5766708"/>
                  <a:ext cx="333375" cy="171449"/>
                </a:xfrm>
                <a:custGeom>
                  <a:avLst/>
                  <a:gdLst/>
                  <a:ahLst/>
                  <a:cxnLst/>
                  <a:rect l="l" t="t" r="r" b="b"/>
                  <a:pathLst>
                    <a:path w="333375" h="171450" extrusionOk="0">
                      <a:moveTo>
                        <a:pt x="328433" y="149257"/>
                      </a:moveTo>
                      <a:lnTo>
                        <a:pt x="236802" y="7239"/>
                      </a:lnTo>
                      <a:lnTo>
                        <a:pt x="205941" y="33528"/>
                      </a:lnTo>
                      <a:cubicBezTo>
                        <a:pt x="203846" y="35338"/>
                        <a:pt x="201274" y="36195"/>
                        <a:pt x="198607" y="36195"/>
                      </a:cubicBezTo>
                      <a:cubicBezTo>
                        <a:pt x="196416" y="36195"/>
                        <a:pt x="194321" y="35623"/>
                        <a:pt x="192416" y="34290"/>
                      </a:cubicBezTo>
                      <a:lnTo>
                        <a:pt x="168699" y="18669"/>
                      </a:lnTo>
                      <a:lnTo>
                        <a:pt x="144981" y="34290"/>
                      </a:lnTo>
                      <a:cubicBezTo>
                        <a:pt x="140790" y="37052"/>
                        <a:pt x="135266" y="36672"/>
                        <a:pt x="131456" y="33433"/>
                      </a:cubicBezTo>
                      <a:lnTo>
                        <a:pt x="100595" y="7144"/>
                      </a:lnTo>
                      <a:lnTo>
                        <a:pt x="8964" y="149257"/>
                      </a:lnTo>
                      <a:cubicBezTo>
                        <a:pt x="6202" y="153448"/>
                        <a:pt x="6583" y="159068"/>
                        <a:pt x="10107" y="162973"/>
                      </a:cubicBezTo>
                      <a:cubicBezTo>
                        <a:pt x="12298" y="165354"/>
                        <a:pt x="15441" y="166592"/>
                        <a:pt x="18680" y="166592"/>
                      </a:cubicBezTo>
                      <a:lnTo>
                        <a:pt x="318908" y="166592"/>
                      </a:lnTo>
                      <a:cubicBezTo>
                        <a:pt x="323004" y="166592"/>
                        <a:pt x="326814" y="164306"/>
                        <a:pt x="328814" y="160687"/>
                      </a:cubicBezTo>
                      <a:cubicBezTo>
                        <a:pt x="330814" y="157067"/>
                        <a:pt x="330719" y="152686"/>
                        <a:pt x="328433" y="149257"/>
                      </a:cubicBezTo>
                      <a:close/>
                    </a:path>
                  </a:pathLst>
                </a:custGeom>
                <a:solidFill>
                  <a:srgbClr val="14003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5" name="Google Shape;115;p4"/>
                <p:cNvSpPr/>
                <p:nvPr/>
              </p:nvSpPr>
              <p:spPr>
                <a:xfrm>
                  <a:off x="884673" y="5545359"/>
                  <a:ext cx="152400" cy="238125"/>
                </a:xfrm>
                <a:custGeom>
                  <a:avLst/>
                  <a:gdLst/>
                  <a:ahLst/>
                  <a:cxnLst/>
                  <a:rect l="l" t="t" r="r" b="b"/>
                  <a:pathLst>
                    <a:path w="152400" h="238125" extrusionOk="0">
                      <a:moveTo>
                        <a:pt x="56864" y="217456"/>
                      </a:moveTo>
                      <a:cubicBezTo>
                        <a:pt x="60674" y="214979"/>
                        <a:pt x="65532" y="214979"/>
                        <a:pt x="69342" y="217456"/>
                      </a:cubicBezTo>
                      <a:lnTo>
                        <a:pt x="92297" y="232600"/>
                      </a:lnTo>
                      <a:lnTo>
                        <a:pt x="119063" y="209740"/>
                      </a:lnTo>
                      <a:lnTo>
                        <a:pt x="74390" y="140494"/>
                      </a:lnTo>
                      <a:lnTo>
                        <a:pt x="74390" y="103822"/>
                      </a:lnTo>
                      <a:lnTo>
                        <a:pt x="146018" y="68008"/>
                      </a:lnTo>
                      <a:cubicBezTo>
                        <a:pt x="149828" y="66104"/>
                        <a:pt x="152305" y="62198"/>
                        <a:pt x="152305" y="57912"/>
                      </a:cubicBezTo>
                      <a:cubicBezTo>
                        <a:pt x="152305" y="53626"/>
                        <a:pt x="149924" y="49721"/>
                        <a:pt x="146018" y="47815"/>
                      </a:cubicBezTo>
                      <a:lnTo>
                        <a:pt x="68675" y="9144"/>
                      </a:lnTo>
                      <a:cubicBezTo>
                        <a:pt x="66675" y="8001"/>
                        <a:pt x="64770" y="7144"/>
                        <a:pt x="62484" y="7144"/>
                      </a:cubicBezTo>
                      <a:cubicBezTo>
                        <a:pt x="56579" y="7144"/>
                        <a:pt x="52102" y="11811"/>
                        <a:pt x="52102" y="17716"/>
                      </a:cubicBezTo>
                      <a:cubicBezTo>
                        <a:pt x="52102" y="17907"/>
                        <a:pt x="51816" y="140494"/>
                        <a:pt x="51816" y="140494"/>
                      </a:cubicBezTo>
                      <a:lnTo>
                        <a:pt x="7144" y="209740"/>
                      </a:lnTo>
                      <a:lnTo>
                        <a:pt x="34004" y="232600"/>
                      </a:lnTo>
                      <a:lnTo>
                        <a:pt x="56864" y="217456"/>
                      </a:lnTo>
                      <a:close/>
                    </a:path>
                  </a:pathLst>
                </a:custGeom>
                <a:solidFill>
                  <a:srgbClr val="14003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grpSp>
          <p:nvGrpSpPr>
            <p:cNvPr id="116" name="Google Shape;116;p4"/>
            <p:cNvGrpSpPr/>
            <p:nvPr/>
          </p:nvGrpSpPr>
          <p:grpSpPr>
            <a:xfrm>
              <a:off x="2033034" y="1664909"/>
              <a:ext cx="720000" cy="720000"/>
              <a:chOff x="1968700" y="1664909"/>
              <a:chExt cx="720000" cy="720000"/>
            </a:xfrm>
          </p:grpSpPr>
          <p:sp>
            <p:nvSpPr>
              <p:cNvPr id="117" name="Google Shape;117;p4"/>
              <p:cNvSpPr/>
              <p:nvPr/>
            </p:nvSpPr>
            <p:spPr>
              <a:xfrm>
                <a:off x="1968700" y="1664909"/>
                <a:ext cx="720000" cy="720000"/>
              </a:xfrm>
              <a:prstGeom prst="ellipse">
                <a:avLst/>
              </a:prstGeom>
              <a:solidFill>
                <a:srgbClr val="FFAC0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118" name="Google Shape;118;p4"/>
              <p:cNvGrpSpPr/>
              <p:nvPr/>
            </p:nvGrpSpPr>
            <p:grpSpPr>
              <a:xfrm>
                <a:off x="2209865" y="1811136"/>
                <a:ext cx="237670" cy="316944"/>
                <a:chOff x="3471472" y="902398"/>
                <a:chExt cx="295275" cy="393763"/>
              </a:xfrm>
            </p:grpSpPr>
            <p:sp>
              <p:nvSpPr>
                <p:cNvPr id="119" name="Google Shape;119;p4"/>
                <p:cNvSpPr/>
                <p:nvPr/>
              </p:nvSpPr>
              <p:spPr>
                <a:xfrm>
                  <a:off x="3549482" y="902398"/>
                  <a:ext cx="142875" cy="76200"/>
                </a:xfrm>
                <a:custGeom>
                  <a:avLst/>
                  <a:gdLst/>
                  <a:ahLst/>
                  <a:cxnLst/>
                  <a:rect l="l" t="t" r="r" b="b"/>
                  <a:pathLst>
                    <a:path w="142875" h="76200" extrusionOk="0">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solidFill>
                  <a:srgbClr val="14003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0" name="Google Shape;120;p4"/>
                <p:cNvSpPr/>
                <p:nvPr/>
              </p:nvSpPr>
              <p:spPr>
                <a:xfrm>
                  <a:off x="3471472" y="924686"/>
                  <a:ext cx="295275" cy="371475"/>
                </a:xfrm>
                <a:custGeom>
                  <a:avLst/>
                  <a:gdLst/>
                  <a:ahLst/>
                  <a:cxnLst/>
                  <a:rect l="l" t="t" r="r" b="b"/>
                  <a:pathLst>
                    <a:path w="295275" h="371475" extrusionOk="0">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solidFill>
                  <a:srgbClr val="14003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grpSp>
      <p:grpSp>
        <p:nvGrpSpPr>
          <p:cNvPr id="121" name="Google Shape;121;p4"/>
          <p:cNvGrpSpPr/>
          <p:nvPr/>
        </p:nvGrpSpPr>
        <p:grpSpPr>
          <a:xfrm>
            <a:off x="1578793" y="2747675"/>
            <a:ext cx="5986412" cy="1457352"/>
            <a:chOff x="1465104" y="3093702"/>
            <a:chExt cx="5986412" cy="1457352"/>
          </a:xfrm>
        </p:grpSpPr>
        <p:sp>
          <p:nvSpPr>
            <p:cNvPr id="122" name="Google Shape;122;p4"/>
            <p:cNvSpPr/>
            <p:nvPr/>
          </p:nvSpPr>
          <p:spPr>
            <a:xfrm>
              <a:off x="1465104" y="4045708"/>
              <a:ext cx="1628479"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Oswald"/>
                  <a:ea typeface="Oswald"/>
                  <a:cs typeface="Oswald"/>
                  <a:sym typeface="Oswald"/>
                </a:rPr>
                <a:t>Hacker Profiling</a:t>
              </a:r>
              <a:endParaRPr sz="1100" b="0" i="0" u="none" strike="noStrike" cap="none">
                <a:solidFill>
                  <a:srgbClr val="000000"/>
                </a:solidFill>
                <a:latin typeface="Arial"/>
                <a:ea typeface="Arial"/>
                <a:cs typeface="Arial"/>
                <a:sym typeface="Arial"/>
              </a:endParaRPr>
            </a:p>
          </p:txBody>
        </p:sp>
        <p:sp>
          <p:nvSpPr>
            <p:cNvPr id="123" name="Google Shape;123;p4"/>
            <p:cNvSpPr/>
            <p:nvPr/>
          </p:nvSpPr>
          <p:spPr>
            <a:xfrm>
              <a:off x="1919343" y="3093702"/>
              <a:ext cx="720000" cy="720000"/>
            </a:xfrm>
            <a:prstGeom prst="ellipse">
              <a:avLst/>
            </a:prstGeom>
            <a:solidFill>
              <a:srgbClr val="FFAC0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4" name="Google Shape;124;p4"/>
            <p:cNvSpPr/>
            <p:nvPr/>
          </p:nvSpPr>
          <p:spPr>
            <a:xfrm>
              <a:off x="4370392" y="4045707"/>
              <a:ext cx="1628479" cy="50534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Oswald"/>
                  <a:ea typeface="Oswald"/>
                  <a:cs typeface="Oswald"/>
                  <a:sym typeface="Oswald"/>
                </a:rPr>
                <a:t>Hackers on Network Topology</a:t>
              </a:r>
              <a:endParaRPr sz="1100" b="0" i="0" u="none" strike="noStrike" cap="none">
                <a:solidFill>
                  <a:srgbClr val="000000"/>
                </a:solidFill>
                <a:latin typeface="Arial"/>
                <a:ea typeface="Arial"/>
                <a:cs typeface="Arial"/>
                <a:sym typeface="Arial"/>
              </a:endParaRPr>
            </a:p>
          </p:txBody>
        </p:sp>
        <p:sp>
          <p:nvSpPr>
            <p:cNvPr id="125" name="Google Shape;125;p4"/>
            <p:cNvSpPr/>
            <p:nvPr/>
          </p:nvSpPr>
          <p:spPr>
            <a:xfrm>
              <a:off x="4824631" y="3093702"/>
              <a:ext cx="720000" cy="720000"/>
            </a:xfrm>
            <a:prstGeom prst="ellipse">
              <a:avLst/>
            </a:prstGeom>
            <a:solidFill>
              <a:srgbClr val="FFAC0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6" name="Google Shape;126;p4"/>
            <p:cNvSpPr/>
            <p:nvPr/>
          </p:nvSpPr>
          <p:spPr>
            <a:xfrm>
              <a:off x="3371988" y="3093702"/>
              <a:ext cx="720000" cy="720000"/>
            </a:xfrm>
            <a:prstGeom prst="ellipse">
              <a:avLst/>
            </a:prstGeom>
            <a:solidFill>
              <a:srgbClr val="FFAC0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7" name="Google Shape;127;p4"/>
            <p:cNvSpPr/>
            <p:nvPr/>
          </p:nvSpPr>
          <p:spPr>
            <a:xfrm>
              <a:off x="2917749" y="4045708"/>
              <a:ext cx="1628479" cy="505346"/>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Oswald"/>
                  <a:ea typeface="Oswald"/>
                  <a:cs typeface="Oswald"/>
                  <a:sym typeface="Oswald"/>
                </a:rPr>
                <a:t>Hackers on MITRE ATT&amp;CK Matrix</a:t>
              </a:r>
              <a:endParaRPr sz="1100" b="0" i="0" u="none" strike="noStrike" cap="none">
                <a:solidFill>
                  <a:srgbClr val="000000"/>
                </a:solidFill>
                <a:latin typeface="Arial"/>
                <a:ea typeface="Arial"/>
                <a:cs typeface="Arial"/>
                <a:sym typeface="Arial"/>
              </a:endParaRPr>
            </a:p>
          </p:txBody>
        </p:sp>
        <p:sp>
          <p:nvSpPr>
            <p:cNvPr id="128" name="Google Shape;128;p4"/>
            <p:cNvSpPr/>
            <p:nvPr/>
          </p:nvSpPr>
          <p:spPr>
            <a:xfrm>
              <a:off x="5823037" y="4045707"/>
              <a:ext cx="1628479" cy="50534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Oswald"/>
                  <a:ea typeface="Oswald"/>
                  <a:cs typeface="Oswald"/>
                  <a:sym typeface="Oswald"/>
                </a:rPr>
                <a:t>Recommendations</a:t>
              </a:r>
              <a:endParaRPr sz="1100" b="0" i="0" u="none" strike="noStrike" cap="none">
                <a:solidFill>
                  <a:srgbClr val="000000"/>
                </a:solidFill>
                <a:latin typeface="Arial"/>
                <a:ea typeface="Arial"/>
                <a:cs typeface="Arial"/>
                <a:sym typeface="Arial"/>
              </a:endParaRPr>
            </a:p>
          </p:txBody>
        </p:sp>
        <p:sp>
          <p:nvSpPr>
            <p:cNvPr id="129" name="Google Shape;129;p4"/>
            <p:cNvSpPr/>
            <p:nvPr/>
          </p:nvSpPr>
          <p:spPr>
            <a:xfrm>
              <a:off x="6277276" y="3093702"/>
              <a:ext cx="720000" cy="720000"/>
            </a:xfrm>
            <a:prstGeom prst="ellipse">
              <a:avLst/>
            </a:prstGeom>
            <a:solidFill>
              <a:srgbClr val="FFAC0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130" name="Google Shape;130;p4"/>
            <p:cNvGrpSpPr/>
            <p:nvPr/>
          </p:nvGrpSpPr>
          <p:grpSpPr>
            <a:xfrm>
              <a:off x="2141403" y="3291702"/>
              <a:ext cx="360000" cy="324000"/>
              <a:chOff x="1427026" y="4897752"/>
              <a:chExt cx="389237" cy="389222"/>
            </a:xfrm>
          </p:grpSpPr>
          <p:sp>
            <p:nvSpPr>
              <p:cNvPr id="131" name="Google Shape;131;p4"/>
              <p:cNvSpPr/>
              <p:nvPr/>
            </p:nvSpPr>
            <p:spPr>
              <a:xfrm>
                <a:off x="1427026" y="5010749"/>
                <a:ext cx="209550" cy="276225"/>
              </a:xfrm>
              <a:custGeom>
                <a:avLst/>
                <a:gdLst/>
                <a:ahLst/>
                <a:cxnLst/>
                <a:rect l="l" t="t" r="r" b="b"/>
                <a:pathLst>
                  <a:path w="209550" h="276225" extrusionOk="0">
                    <a:moveTo>
                      <a:pt x="152019" y="140847"/>
                    </a:moveTo>
                    <a:lnTo>
                      <a:pt x="140875" y="140847"/>
                    </a:lnTo>
                    <a:lnTo>
                      <a:pt x="140875" y="129512"/>
                    </a:lnTo>
                    <a:cubicBezTo>
                      <a:pt x="154781" y="119034"/>
                      <a:pt x="163163" y="102556"/>
                      <a:pt x="163163" y="85125"/>
                    </a:cubicBezTo>
                    <a:lnTo>
                      <a:pt x="163163" y="65218"/>
                    </a:lnTo>
                    <a:cubicBezTo>
                      <a:pt x="163163" y="36833"/>
                      <a:pt x="143161" y="12164"/>
                      <a:pt x="116681" y="7878"/>
                    </a:cubicBezTo>
                    <a:cubicBezTo>
                      <a:pt x="82106" y="2353"/>
                      <a:pt x="51721" y="28737"/>
                      <a:pt x="51721" y="62837"/>
                    </a:cubicBezTo>
                    <a:lnTo>
                      <a:pt x="51721" y="85125"/>
                    </a:lnTo>
                    <a:cubicBezTo>
                      <a:pt x="51721" y="102556"/>
                      <a:pt x="60103" y="119034"/>
                      <a:pt x="74009" y="129512"/>
                    </a:cubicBezTo>
                    <a:lnTo>
                      <a:pt x="74009" y="140847"/>
                    </a:lnTo>
                    <a:lnTo>
                      <a:pt x="62865" y="140847"/>
                    </a:lnTo>
                    <a:cubicBezTo>
                      <a:pt x="32099" y="140847"/>
                      <a:pt x="7144" y="165802"/>
                      <a:pt x="7144" y="196568"/>
                    </a:cubicBezTo>
                    <a:lnTo>
                      <a:pt x="7144" y="263433"/>
                    </a:lnTo>
                    <a:cubicBezTo>
                      <a:pt x="7144" y="269625"/>
                      <a:pt x="12097" y="274578"/>
                      <a:pt x="18288" y="274578"/>
                    </a:cubicBezTo>
                    <a:lnTo>
                      <a:pt x="196596" y="274578"/>
                    </a:lnTo>
                    <a:cubicBezTo>
                      <a:pt x="202787" y="274578"/>
                      <a:pt x="207740" y="269625"/>
                      <a:pt x="207740" y="263433"/>
                    </a:cubicBezTo>
                    <a:lnTo>
                      <a:pt x="207740" y="196568"/>
                    </a:lnTo>
                    <a:cubicBezTo>
                      <a:pt x="207740" y="165802"/>
                      <a:pt x="182785" y="140847"/>
                      <a:pt x="152019" y="140847"/>
                    </a:cubicBezTo>
                    <a:close/>
                  </a:path>
                </a:pathLst>
              </a:custGeom>
              <a:solidFill>
                <a:srgbClr val="14003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32" name="Google Shape;132;p4"/>
              <p:cNvSpPr/>
              <p:nvPr/>
            </p:nvSpPr>
            <p:spPr>
              <a:xfrm>
                <a:off x="1606713" y="4897752"/>
                <a:ext cx="209550" cy="209550"/>
              </a:xfrm>
              <a:custGeom>
                <a:avLst/>
                <a:gdLst/>
                <a:ahLst/>
                <a:cxnLst/>
                <a:rect l="l" t="t" r="r" b="b"/>
                <a:pathLst>
                  <a:path w="209550" h="209550" extrusionOk="0">
                    <a:moveTo>
                      <a:pt x="207791" y="106682"/>
                    </a:moveTo>
                    <a:cubicBezTo>
                      <a:pt x="207410" y="52104"/>
                      <a:pt x="162833" y="7622"/>
                      <a:pt x="108254" y="7146"/>
                    </a:cubicBezTo>
                    <a:cubicBezTo>
                      <a:pt x="52628" y="6765"/>
                      <a:pt x="7194" y="51913"/>
                      <a:pt x="7194" y="107444"/>
                    </a:cubicBezTo>
                    <a:cubicBezTo>
                      <a:pt x="7194" y="128304"/>
                      <a:pt x="13671" y="148592"/>
                      <a:pt x="25673" y="165452"/>
                    </a:cubicBezTo>
                    <a:lnTo>
                      <a:pt x="9004" y="190407"/>
                    </a:lnTo>
                    <a:cubicBezTo>
                      <a:pt x="6242" y="194598"/>
                      <a:pt x="6527" y="200218"/>
                      <a:pt x="10052" y="204123"/>
                    </a:cubicBezTo>
                    <a:cubicBezTo>
                      <a:pt x="12242" y="206504"/>
                      <a:pt x="15386" y="207743"/>
                      <a:pt x="18624" y="207743"/>
                    </a:cubicBezTo>
                    <a:lnTo>
                      <a:pt x="107492" y="207743"/>
                    </a:lnTo>
                    <a:cubicBezTo>
                      <a:pt x="163118" y="207743"/>
                      <a:pt x="208267" y="162404"/>
                      <a:pt x="207791" y="106682"/>
                    </a:cubicBezTo>
                    <a:close/>
                    <a:moveTo>
                      <a:pt x="107492" y="174405"/>
                    </a:moveTo>
                    <a:cubicBezTo>
                      <a:pt x="101301" y="174405"/>
                      <a:pt x="96348" y="169452"/>
                      <a:pt x="96348" y="163261"/>
                    </a:cubicBezTo>
                    <a:cubicBezTo>
                      <a:pt x="96348" y="157070"/>
                      <a:pt x="101301" y="152117"/>
                      <a:pt x="107492" y="152117"/>
                    </a:cubicBezTo>
                    <a:cubicBezTo>
                      <a:pt x="113684" y="152117"/>
                      <a:pt x="118637" y="157070"/>
                      <a:pt x="118637" y="163261"/>
                    </a:cubicBezTo>
                    <a:cubicBezTo>
                      <a:pt x="118637" y="169452"/>
                      <a:pt x="113684" y="174405"/>
                      <a:pt x="107492" y="174405"/>
                    </a:cubicBezTo>
                    <a:close/>
                    <a:moveTo>
                      <a:pt x="118637" y="129828"/>
                    </a:moveTo>
                    <a:cubicBezTo>
                      <a:pt x="118637" y="136019"/>
                      <a:pt x="113684" y="140972"/>
                      <a:pt x="107492" y="140972"/>
                    </a:cubicBezTo>
                    <a:cubicBezTo>
                      <a:pt x="101301" y="140972"/>
                      <a:pt x="96348" y="136019"/>
                      <a:pt x="96348" y="129828"/>
                    </a:cubicBezTo>
                    <a:lnTo>
                      <a:pt x="96348" y="62963"/>
                    </a:lnTo>
                    <a:cubicBezTo>
                      <a:pt x="96348" y="56771"/>
                      <a:pt x="101301" y="51818"/>
                      <a:pt x="107492" y="51818"/>
                    </a:cubicBezTo>
                    <a:cubicBezTo>
                      <a:pt x="113684" y="51818"/>
                      <a:pt x="118637" y="56771"/>
                      <a:pt x="118637" y="62963"/>
                    </a:cubicBezTo>
                    <a:lnTo>
                      <a:pt x="118637" y="129828"/>
                    </a:lnTo>
                    <a:close/>
                  </a:path>
                </a:pathLst>
              </a:custGeom>
              <a:solidFill>
                <a:srgbClr val="14003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133" name="Google Shape;133;p4"/>
            <p:cNvGrpSpPr/>
            <p:nvPr/>
          </p:nvGrpSpPr>
          <p:grpSpPr>
            <a:xfrm>
              <a:off x="6485588" y="3295247"/>
              <a:ext cx="288000" cy="324000"/>
              <a:chOff x="3471568" y="1570005"/>
              <a:chExt cx="328636" cy="392335"/>
            </a:xfrm>
          </p:grpSpPr>
          <p:sp>
            <p:nvSpPr>
              <p:cNvPr id="134" name="Google Shape;134;p4"/>
              <p:cNvSpPr/>
              <p:nvPr/>
            </p:nvSpPr>
            <p:spPr>
              <a:xfrm>
                <a:off x="3668545" y="1876615"/>
                <a:ext cx="85725" cy="85725"/>
              </a:xfrm>
              <a:custGeom>
                <a:avLst/>
                <a:gdLst/>
                <a:ahLst/>
                <a:cxnLst/>
                <a:rect l="l" t="t" r="r" b="b"/>
                <a:pathLst>
                  <a:path w="85725" h="85725" extrusionOk="0">
                    <a:moveTo>
                      <a:pt x="74009" y="7144"/>
                    </a:moveTo>
                    <a:cubicBezTo>
                      <a:pt x="54293" y="21241"/>
                      <a:pt x="31623" y="31433"/>
                      <a:pt x="7144" y="36671"/>
                    </a:cubicBezTo>
                    <a:lnTo>
                      <a:pt x="17145" y="72866"/>
                    </a:lnTo>
                    <a:cubicBezTo>
                      <a:pt x="18479" y="77629"/>
                      <a:pt x="22765" y="80963"/>
                      <a:pt x="27718" y="80963"/>
                    </a:cubicBezTo>
                    <a:lnTo>
                      <a:pt x="71628" y="80963"/>
                    </a:lnTo>
                    <a:cubicBezTo>
                      <a:pt x="78200" y="80963"/>
                      <a:pt x="83344" y="74962"/>
                      <a:pt x="82487" y="68485"/>
                    </a:cubicBezTo>
                    <a:lnTo>
                      <a:pt x="74009" y="7144"/>
                    </a:lnTo>
                    <a:close/>
                  </a:path>
                </a:pathLst>
              </a:custGeom>
              <a:solidFill>
                <a:srgbClr val="14003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35" name="Google Shape;135;p4"/>
              <p:cNvSpPr/>
              <p:nvPr/>
            </p:nvSpPr>
            <p:spPr>
              <a:xfrm>
                <a:off x="3517194" y="1876615"/>
                <a:ext cx="85725" cy="85725"/>
              </a:xfrm>
              <a:custGeom>
                <a:avLst/>
                <a:gdLst/>
                <a:ahLst/>
                <a:cxnLst/>
                <a:rect l="l" t="t" r="r" b="b"/>
                <a:pathLst>
                  <a:path w="85725" h="85725" extrusionOk="0">
                    <a:moveTo>
                      <a:pt x="7237" y="68485"/>
                    </a:moveTo>
                    <a:cubicBezTo>
                      <a:pt x="6380" y="74962"/>
                      <a:pt x="11524" y="80963"/>
                      <a:pt x="18096" y="80963"/>
                    </a:cubicBezTo>
                    <a:lnTo>
                      <a:pt x="62006" y="80963"/>
                    </a:lnTo>
                    <a:cubicBezTo>
                      <a:pt x="66959" y="80963"/>
                      <a:pt x="71245" y="77629"/>
                      <a:pt x="72579" y="72866"/>
                    </a:cubicBezTo>
                    <a:lnTo>
                      <a:pt x="82580" y="36671"/>
                    </a:lnTo>
                    <a:cubicBezTo>
                      <a:pt x="58101" y="31433"/>
                      <a:pt x="35431" y="21241"/>
                      <a:pt x="15715" y="7144"/>
                    </a:cubicBezTo>
                    <a:lnTo>
                      <a:pt x="7237" y="68485"/>
                    </a:lnTo>
                    <a:close/>
                  </a:path>
                </a:pathLst>
              </a:custGeom>
              <a:solidFill>
                <a:srgbClr val="14003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36" name="Google Shape;136;p4"/>
              <p:cNvSpPr/>
              <p:nvPr/>
            </p:nvSpPr>
            <p:spPr>
              <a:xfrm>
                <a:off x="3619229" y="1570016"/>
                <a:ext cx="180975" cy="180975"/>
              </a:xfrm>
              <a:custGeom>
                <a:avLst/>
                <a:gdLst/>
                <a:ahLst/>
                <a:cxnLst/>
                <a:rect l="l" t="t" r="r" b="b"/>
                <a:pathLst>
                  <a:path w="180975" h="180975" extrusionOk="0">
                    <a:moveTo>
                      <a:pt x="67794" y="69617"/>
                    </a:moveTo>
                    <a:lnTo>
                      <a:pt x="67794" y="101431"/>
                    </a:lnTo>
                    <a:lnTo>
                      <a:pt x="10359" y="158866"/>
                    </a:lnTo>
                    <a:cubicBezTo>
                      <a:pt x="6072" y="163152"/>
                      <a:pt x="6072" y="170106"/>
                      <a:pt x="10359" y="174487"/>
                    </a:cubicBezTo>
                    <a:cubicBezTo>
                      <a:pt x="14645" y="178773"/>
                      <a:pt x="21693" y="178773"/>
                      <a:pt x="25979" y="174487"/>
                    </a:cubicBezTo>
                    <a:lnTo>
                      <a:pt x="83415" y="117052"/>
                    </a:lnTo>
                    <a:lnTo>
                      <a:pt x="115229" y="117052"/>
                    </a:lnTo>
                    <a:cubicBezTo>
                      <a:pt x="117991" y="117052"/>
                      <a:pt x="120753" y="116004"/>
                      <a:pt x="122753" y="114099"/>
                    </a:cubicBezTo>
                    <a:lnTo>
                      <a:pt x="174379" y="65521"/>
                    </a:lnTo>
                    <a:cubicBezTo>
                      <a:pt x="177618" y="62378"/>
                      <a:pt x="178760" y="57615"/>
                      <a:pt x="177046" y="53425"/>
                    </a:cubicBezTo>
                    <a:cubicBezTo>
                      <a:pt x="175427" y="49233"/>
                      <a:pt x="171331" y="46471"/>
                      <a:pt x="166854" y="46471"/>
                    </a:cubicBezTo>
                    <a:lnTo>
                      <a:pt x="138470" y="46471"/>
                    </a:lnTo>
                    <a:lnTo>
                      <a:pt x="138470" y="18087"/>
                    </a:lnTo>
                    <a:cubicBezTo>
                      <a:pt x="138470" y="13610"/>
                      <a:pt x="135708" y="9514"/>
                      <a:pt x="131517" y="7895"/>
                    </a:cubicBezTo>
                    <a:cubicBezTo>
                      <a:pt x="127326" y="6276"/>
                      <a:pt x="122563" y="7323"/>
                      <a:pt x="119420" y="10562"/>
                    </a:cubicBezTo>
                    <a:lnTo>
                      <a:pt x="70842" y="62187"/>
                    </a:lnTo>
                    <a:cubicBezTo>
                      <a:pt x="68842" y="64188"/>
                      <a:pt x="67794" y="66855"/>
                      <a:pt x="67794" y="69617"/>
                    </a:cubicBezTo>
                    <a:close/>
                  </a:path>
                </a:pathLst>
              </a:custGeom>
              <a:solidFill>
                <a:srgbClr val="14003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37" name="Google Shape;137;p4"/>
              <p:cNvSpPr/>
              <p:nvPr/>
            </p:nvSpPr>
            <p:spPr>
              <a:xfrm>
                <a:off x="3581200" y="1679733"/>
                <a:ext cx="104775" cy="104775"/>
              </a:xfrm>
              <a:custGeom>
                <a:avLst/>
                <a:gdLst/>
                <a:ahLst/>
                <a:cxnLst/>
                <a:rect l="l" t="t" r="r" b="b"/>
                <a:pathLst>
                  <a:path w="104775" h="104775" extrusionOk="0">
                    <a:moveTo>
                      <a:pt x="59246" y="7239"/>
                    </a:moveTo>
                    <a:cubicBezTo>
                      <a:pt x="58293" y="7144"/>
                      <a:pt x="57436" y="7144"/>
                      <a:pt x="56483" y="7144"/>
                    </a:cubicBezTo>
                    <a:cubicBezTo>
                      <a:pt x="29242" y="7144"/>
                      <a:pt x="7144" y="29337"/>
                      <a:pt x="7144" y="56483"/>
                    </a:cubicBezTo>
                    <a:cubicBezTo>
                      <a:pt x="7144" y="83725"/>
                      <a:pt x="29337" y="105823"/>
                      <a:pt x="56483" y="105823"/>
                    </a:cubicBezTo>
                    <a:cubicBezTo>
                      <a:pt x="83725" y="105823"/>
                      <a:pt x="105823" y="83629"/>
                      <a:pt x="105823" y="56483"/>
                    </a:cubicBezTo>
                    <a:cubicBezTo>
                      <a:pt x="105823" y="55531"/>
                      <a:pt x="105823" y="54673"/>
                      <a:pt x="105728" y="53721"/>
                    </a:cubicBezTo>
                    <a:lnTo>
                      <a:pt x="79724" y="79724"/>
                    </a:lnTo>
                    <a:cubicBezTo>
                      <a:pt x="73533" y="85916"/>
                      <a:pt x="65246" y="89345"/>
                      <a:pt x="56483" y="89345"/>
                    </a:cubicBezTo>
                    <a:cubicBezTo>
                      <a:pt x="47720" y="89345"/>
                      <a:pt x="39434" y="85916"/>
                      <a:pt x="33242" y="79724"/>
                    </a:cubicBezTo>
                    <a:cubicBezTo>
                      <a:pt x="27051" y="73533"/>
                      <a:pt x="23622" y="65246"/>
                      <a:pt x="23622" y="56483"/>
                    </a:cubicBezTo>
                    <a:cubicBezTo>
                      <a:pt x="23622" y="47720"/>
                      <a:pt x="27051" y="39433"/>
                      <a:pt x="33242" y="33242"/>
                    </a:cubicBezTo>
                    <a:lnTo>
                      <a:pt x="59246" y="7239"/>
                    </a:lnTo>
                    <a:close/>
                  </a:path>
                </a:pathLst>
              </a:custGeom>
              <a:solidFill>
                <a:srgbClr val="14003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38" name="Google Shape;138;p4"/>
              <p:cNvSpPr/>
              <p:nvPr/>
            </p:nvSpPr>
            <p:spPr>
              <a:xfrm>
                <a:off x="3471568" y="1570005"/>
                <a:ext cx="323850" cy="323850"/>
              </a:xfrm>
              <a:custGeom>
                <a:avLst/>
                <a:gdLst/>
                <a:ahLst/>
                <a:cxnLst/>
                <a:rect l="l" t="t" r="r" b="b"/>
                <a:pathLst>
                  <a:path w="323850" h="323850" extrusionOk="0">
                    <a:moveTo>
                      <a:pt x="285464" y="129730"/>
                    </a:moveTo>
                    <a:cubicBezTo>
                      <a:pt x="282988" y="132017"/>
                      <a:pt x="280225" y="133921"/>
                      <a:pt x="277178" y="135446"/>
                    </a:cubicBezTo>
                    <a:cubicBezTo>
                      <a:pt x="279940" y="145351"/>
                      <a:pt x="281369" y="155734"/>
                      <a:pt x="281369" y="166306"/>
                    </a:cubicBezTo>
                    <a:cubicBezTo>
                      <a:pt x="281369" y="229838"/>
                      <a:pt x="229648" y="281559"/>
                      <a:pt x="166116" y="281559"/>
                    </a:cubicBezTo>
                    <a:cubicBezTo>
                      <a:pt x="102584" y="281559"/>
                      <a:pt x="50863" y="229838"/>
                      <a:pt x="50863" y="166306"/>
                    </a:cubicBezTo>
                    <a:cubicBezTo>
                      <a:pt x="50863" y="102775"/>
                      <a:pt x="102584" y="51054"/>
                      <a:pt x="166116" y="51054"/>
                    </a:cubicBezTo>
                    <a:cubicBezTo>
                      <a:pt x="176689" y="51054"/>
                      <a:pt x="186976" y="52483"/>
                      <a:pt x="196977" y="55245"/>
                    </a:cubicBezTo>
                    <a:cubicBezTo>
                      <a:pt x="198406" y="52292"/>
                      <a:pt x="200311" y="49435"/>
                      <a:pt x="202692" y="46958"/>
                    </a:cubicBezTo>
                    <a:lnTo>
                      <a:pt x="228314" y="19717"/>
                    </a:lnTo>
                    <a:cubicBezTo>
                      <a:pt x="208788" y="11430"/>
                      <a:pt x="187738" y="7144"/>
                      <a:pt x="166211" y="7144"/>
                    </a:cubicBezTo>
                    <a:cubicBezTo>
                      <a:pt x="78486" y="7144"/>
                      <a:pt x="7144" y="78486"/>
                      <a:pt x="7144" y="166211"/>
                    </a:cubicBezTo>
                    <a:cubicBezTo>
                      <a:pt x="7144" y="253936"/>
                      <a:pt x="78486" y="325279"/>
                      <a:pt x="166211" y="325279"/>
                    </a:cubicBezTo>
                    <a:cubicBezTo>
                      <a:pt x="253937" y="325279"/>
                      <a:pt x="325279" y="253936"/>
                      <a:pt x="325279" y="166211"/>
                    </a:cubicBezTo>
                    <a:cubicBezTo>
                      <a:pt x="325279" y="144590"/>
                      <a:pt x="320992" y="123634"/>
                      <a:pt x="312706" y="104108"/>
                    </a:cubicBezTo>
                    <a:lnTo>
                      <a:pt x="285464" y="129730"/>
                    </a:lnTo>
                    <a:close/>
                  </a:path>
                </a:pathLst>
              </a:custGeom>
              <a:solidFill>
                <a:srgbClr val="14003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39" name="Google Shape;139;p4"/>
              <p:cNvSpPr/>
              <p:nvPr/>
            </p:nvSpPr>
            <p:spPr>
              <a:xfrm>
                <a:off x="3537568" y="1635806"/>
                <a:ext cx="200025" cy="200025"/>
              </a:xfrm>
              <a:custGeom>
                <a:avLst/>
                <a:gdLst/>
                <a:ahLst/>
                <a:cxnLst/>
                <a:rect l="l" t="t" r="r" b="b"/>
                <a:pathLst>
                  <a:path w="200025" h="200025" extrusionOk="0">
                    <a:moveTo>
                      <a:pt x="127929" y="26306"/>
                    </a:moveTo>
                    <a:lnTo>
                      <a:pt x="127929" y="11256"/>
                    </a:lnTo>
                    <a:cubicBezTo>
                      <a:pt x="118594" y="8399"/>
                      <a:pt x="108688" y="6970"/>
                      <a:pt x="98687" y="7161"/>
                    </a:cubicBezTo>
                    <a:cubicBezTo>
                      <a:pt x="47633" y="8113"/>
                      <a:pt x="6485" y="50499"/>
                      <a:pt x="7152" y="101649"/>
                    </a:cubicBezTo>
                    <a:cubicBezTo>
                      <a:pt x="7819" y="152512"/>
                      <a:pt x="49443" y="193660"/>
                      <a:pt x="100402" y="193660"/>
                    </a:cubicBezTo>
                    <a:cubicBezTo>
                      <a:pt x="150122" y="193660"/>
                      <a:pt x="191461" y="154131"/>
                      <a:pt x="193556" y="104506"/>
                    </a:cubicBezTo>
                    <a:cubicBezTo>
                      <a:pt x="194032" y="93648"/>
                      <a:pt x="192604" y="82980"/>
                      <a:pt x="189555" y="72883"/>
                    </a:cubicBezTo>
                    <a:lnTo>
                      <a:pt x="174506" y="72883"/>
                    </a:lnTo>
                    <a:lnTo>
                      <a:pt x="168410" y="78979"/>
                    </a:lnTo>
                    <a:cubicBezTo>
                      <a:pt x="170982" y="87266"/>
                      <a:pt x="172220" y="96124"/>
                      <a:pt x="171553" y="105363"/>
                    </a:cubicBezTo>
                    <a:cubicBezTo>
                      <a:pt x="169172" y="140701"/>
                      <a:pt x="140787" y="169086"/>
                      <a:pt x="105450" y="171562"/>
                    </a:cubicBezTo>
                    <a:cubicBezTo>
                      <a:pt x="62111" y="174610"/>
                      <a:pt x="26106" y="138606"/>
                      <a:pt x="29250" y="95172"/>
                    </a:cubicBezTo>
                    <a:cubicBezTo>
                      <a:pt x="31821" y="59929"/>
                      <a:pt x="60206" y="31640"/>
                      <a:pt x="95544" y="29259"/>
                    </a:cubicBezTo>
                    <a:cubicBezTo>
                      <a:pt x="104783" y="28687"/>
                      <a:pt x="113641" y="29830"/>
                      <a:pt x="121833" y="32402"/>
                    </a:cubicBezTo>
                    <a:lnTo>
                      <a:pt x="127929" y="26306"/>
                    </a:lnTo>
                    <a:close/>
                  </a:path>
                </a:pathLst>
              </a:custGeom>
              <a:solidFill>
                <a:srgbClr val="14003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pic>
          <p:nvPicPr>
            <p:cNvPr id="140" name="Google Shape;140;p4" descr="Decision tree - Free networking icons"/>
            <p:cNvPicPr preferRelativeResize="0"/>
            <p:nvPr/>
          </p:nvPicPr>
          <p:blipFill rotWithShape="1">
            <a:blip r:embed="rId3">
              <a:alphaModFix/>
            </a:blip>
            <a:srcRect/>
            <a:stretch/>
          </p:blipFill>
          <p:spPr>
            <a:xfrm>
              <a:off x="5004631" y="3286171"/>
              <a:ext cx="360000" cy="360000"/>
            </a:xfrm>
            <a:prstGeom prst="rect">
              <a:avLst/>
            </a:prstGeom>
            <a:noFill/>
            <a:ln>
              <a:noFill/>
            </a:ln>
          </p:spPr>
        </p:pic>
        <p:pic>
          <p:nvPicPr>
            <p:cNvPr id="141" name="Google Shape;141;p4" descr="Matrix - Free education icons"/>
            <p:cNvPicPr preferRelativeResize="0"/>
            <p:nvPr/>
          </p:nvPicPr>
          <p:blipFill rotWithShape="1">
            <a:blip r:embed="rId4">
              <a:alphaModFix/>
            </a:blip>
            <a:srcRect/>
            <a:stretch/>
          </p:blipFill>
          <p:spPr>
            <a:xfrm>
              <a:off x="3551988" y="3286171"/>
              <a:ext cx="360000" cy="360000"/>
            </a:xfrm>
            <a:prstGeom prst="rect">
              <a:avLst/>
            </a:prstGeom>
            <a:noFill/>
            <a:ln>
              <a:noFill/>
            </a:ln>
          </p:spPr>
        </p:pic>
      </p:grpSp>
      <p:sp>
        <p:nvSpPr>
          <p:cNvPr id="142" name="Google Shape;142;p4"/>
          <p:cNvSpPr txBox="1"/>
          <p:nvPr/>
        </p:nvSpPr>
        <p:spPr>
          <a:xfrm>
            <a:off x="2249132" y="519510"/>
            <a:ext cx="4645736" cy="438581"/>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Agenda</a:t>
            </a:r>
            <a:endParaRPr sz="2000" b="0" i="0" u="none" strike="noStrike" cap="none">
              <a:solidFill>
                <a:schemeClr val="lt1"/>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5"/>
          <p:cNvSpPr txBox="1"/>
          <p:nvPr/>
        </p:nvSpPr>
        <p:spPr>
          <a:xfrm>
            <a:off x="1079784" y="497647"/>
            <a:ext cx="4645736" cy="43858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About BetterBe: Business Processes</a:t>
            </a:r>
            <a:endParaRPr sz="2000" b="0" i="0" u="none" strike="noStrike" cap="none">
              <a:solidFill>
                <a:schemeClr val="lt1"/>
              </a:solidFill>
              <a:latin typeface="Oswald"/>
              <a:ea typeface="Oswald"/>
              <a:cs typeface="Oswald"/>
              <a:sym typeface="Oswald"/>
            </a:endParaRPr>
          </a:p>
        </p:txBody>
      </p:sp>
      <p:sp>
        <p:nvSpPr>
          <p:cNvPr id="148" name="Google Shape;148;p5"/>
          <p:cNvSpPr/>
          <p:nvPr/>
        </p:nvSpPr>
        <p:spPr>
          <a:xfrm>
            <a:off x="1158478" y="243065"/>
            <a:ext cx="1170000" cy="216000"/>
          </a:xfrm>
          <a:prstGeom prst="homePlate">
            <a:avLst>
              <a:gd name="adj" fmla="val 50000"/>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About BetterBe</a:t>
            </a:r>
            <a:endParaRPr sz="1400" b="0" i="0" u="none" strike="noStrike" cap="none">
              <a:solidFill>
                <a:srgbClr val="000000"/>
              </a:solidFill>
              <a:latin typeface="Arial"/>
              <a:ea typeface="Arial"/>
              <a:cs typeface="Arial"/>
              <a:sym typeface="Arial"/>
            </a:endParaRPr>
          </a:p>
        </p:txBody>
      </p:sp>
      <p:sp>
        <p:nvSpPr>
          <p:cNvPr id="149" name="Google Shape;149;p5"/>
          <p:cNvSpPr/>
          <p:nvPr/>
        </p:nvSpPr>
        <p:spPr>
          <a:xfrm>
            <a:off x="2269197"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p:txBody>
      </p:sp>
      <p:sp>
        <p:nvSpPr>
          <p:cNvPr id="150" name="Google Shape;150;p5"/>
          <p:cNvSpPr/>
          <p:nvPr/>
        </p:nvSpPr>
        <p:spPr>
          <a:xfrm>
            <a:off x="3374634"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Hacker Profiling</a:t>
            </a:r>
            <a:endParaRPr sz="1400" b="0" i="0" u="none" strike="noStrike" cap="none">
              <a:solidFill>
                <a:srgbClr val="000000"/>
              </a:solidFill>
              <a:latin typeface="Arial"/>
              <a:ea typeface="Arial"/>
              <a:cs typeface="Arial"/>
              <a:sym typeface="Arial"/>
            </a:endParaRPr>
          </a:p>
        </p:txBody>
      </p:sp>
      <p:sp>
        <p:nvSpPr>
          <p:cNvPr id="151" name="Google Shape;151;p5"/>
          <p:cNvSpPr/>
          <p:nvPr/>
        </p:nvSpPr>
        <p:spPr>
          <a:xfrm>
            <a:off x="4480071"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MITRE ATT&amp;CK Matrix</a:t>
            </a:r>
            <a:endParaRPr sz="1400" b="0" i="0" u="none" strike="noStrike" cap="none">
              <a:solidFill>
                <a:srgbClr val="000000"/>
              </a:solidFill>
              <a:latin typeface="Arial"/>
              <a:ea typeface="Arial"/>
              <a:cs typeface="Arial"/>
              <a:sym typeface="Arial"/>
            </a:endParaRPr>
          </a:p>
        </p:txBody>
      </p:sp>
      <p:sp>
        <p:nvSpPr>
          <p:cNvPr id="152" name="Google Shape;152;p5"/>
          <p:cNvSpPr/>
          <p:nvPr/>
        </p:nvSpPr>
        <p:spPr>
          <a:xfrm>
            <a:off x="5585508"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Attack Trees + Network Topology</a:t>
            </a:r>
            <a:endParaRPr sz="1400" b="0" i="0" u="none" strike="noStrike" cap="none">
              <a:solidFill>
                <a:srgbClr val="000000"/>
              </a:solidFill>
              <a:latin typeface="Arial"/>
              <a:ea typeface="Arial"/>
              <a:cs typeface="Arial"/>
              <a:sym typeface="Arial"/>
            </a:endParaRPr>
          </a:p>
        </p:txBody>
      </p:sp>
      <p:sp>
        <p:nvSpPr>
          <p:cNvPr id="153" name="Google Shape;153;p5"/>
          <p:cNvSpPr/>
          <p:nvPr/>
        </p:nvSpPr>
        <p:spPr>
          <a:xfrm>
            <a:off x="6696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p:txBody>
      </p:sp>
      <p:sp>
        <p:nvSpPr>
          <p:cNvPr id="154" name="Google Shape;154;p5"/>
          <p:cNvSpPr txBox="1"/>
          <p:nvPr/>
        </p:nvSpPr>
        <p:spPr>
          <a:xfrm>
            <a:off x="833377" y="4602866"/>
            <a:ext cx="6859929"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a:solidFill>
                  <a:schemeClr val="lt1"/>
                </a:solidFill>
              </a:rPr>
              <a:t>Source: BetterBe’s internal slide deck</a:t>
            </a:r>
            <a:endParaRPr sz="1400" b="0" i="0" u="none" strike="noStrike" cap="none">
              <a:solidFill>
                <a:schemeClr val="lt1"/>
              </a:solidFill>
              <a:latin typeface="Arial"/>
              <a:ea typeface="Arial"/>
              <a:cs typeface="Arial"/>
              <a:sym typeface="Arial"/>
            </a:endParaRPr>
          </a:p>
        </p:txBody>
      </p:sp>
      <p:sp>
        <p:nvSpPr>
          <p:cNvPr id="155" name="Google Shape;155;p5"/>
          <p:cNvSpPr txBox="1"/>
          <p:nvPr/>
        </p:nvSpPr>
        <p:spPr>
          <a:xfrm>
            <a:off x="1033350" y="1325625"/>
            <a:ext cx="4579500" cy="1185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600"/>
              </a:spcBef>
              <a:spcAft>
                <a:spcPts val="0"/>
              </a:spcAft>
              <a:buClr>
                <a:schemeClr val="dk1"/>
              </a:buClr>
              <a:buSzPts val="1100"/>
              <a:buFont typeface="Arial"/>
              <a:buNone/>
            </a:pPr>
            <a:r>
              <a:rPr lang="en-US" sz="1200" i="0" u="none" strike="noStrike" cap="none">
                <a:solidFill>
                  <a:schemeClr val="lt1"/>
                </a:solidFill>
              </a:rPr>
              <a:t>BetterBe is a software company founded in 1999 that provides a customized API-ba</a:t>
            </a:r>
            <a:r>
              <a:rPr lang="en-US" sz="1200">
                <a:solidFill>
                  <a:schemeClr val="lt1"/>
                </a:solidFill>
              </a:rPr>
              <a:t>sed S</a:t>
            </a:r>
            <a:r>
              <a:rPr lang="en-US" sz="1200" i="0" u="none" strike="noStrike" cap="none">
                <a:solidFill>
                  <a:schemeClr val="lt1"/>
                </a:solidFill>
              </a:rPr>
              <a:t>oftware</a:t>
            </a:r>
            <a:r>
              <a:rPr lang="en-US" sz="1200">
                <a:solidFill>
                  <a:schemeClr val="lt1"/>
                </a:solidFill>
              </a:rPr>
              <a:t>-</a:t>
            </a:r>
            <a:r>
              <a:rPr lang="en-US" sz="1200" i="0" u="none" strike="noStrike" cap="none">
                <a:solidFill>
                  <a:schemeClr val="lt1"/>
                </a:solidFill>
              </a:rPr>
              <a:t>as</a:t>
            </a:r>
            <a:r>
              <a:rPr lang="en-US" sz="1200">
                <a:solidFill>
                  <a:schemeClr val="lt1"/>
                </a:solidFill>
              </a:rPr>
              <a:t>-</a:t>
            </a:r>
            <a:r>
              <a:rPr lang="en-US" sz="1200" i="0" u="none" strike="noStrike" cap="none">
                <a:solidFill>
                  <a:schemeClr val="lt1"/>
                </a:solidFill>
              </a:rPr>
              <a:t>a</a:t>
            </a:r>
            <a:r>
              <a:rPr lang="en-US" sz="1200">
                <a:solidFill>
                  <a:schemeClr val="lt1"/>
                </a:solidFill>
              </a:rPr>
              <a:t>-S</a:t>
            </a:r>
            <a:r>
              <a:rPr lang="en-US" sz="1200" i="0" u="none" strike="noStrike" cap="none">
                <a:solidFill>
                  <a:schemeClr val="lt1"/>
                </a:solidFill>
              </a:rPr>
              <a:t>ervice solution called BLS to automotive leasing companies. </a:t>
            </a:r>
            <a:endParaRPr sz="1200" i="0" u="none" strike="noStrike" cap="none">
              <a:solidFill>
                <a:schemeClr val="lt1"/>
              </a:solidFill>
            </a:endParaRPr>
          </a:p>
          <a:p>
            <a:pPr marL="0" marR="0" lvl="0" indent="0" algn="l" rtl="0">
              <a:lnSpc>
                <a:spcPct val="150000"/>
              </a:lnSpc>
              <a:spcBef>
                <a:spcPts val="600"/>
              </a:spcBef>
              <a:spcAft>
                <a:spcPts val="600"/>
              </a:spcAft>
              <a:buClr>
                <a:schemeClr val="dk1"/>
              </a:buClr>
              <a:buSzPts val="1100"/>
              <a:buFont typeface="Arial"/>
              <a:buNone/>
            </a:pPr>
            <a:r>
              <a:rPr lang="en-US" sz="1200" i="0" u="none" strike="noStrike" cap="none">
                <a:solidFill>
                  <a:schemeClr val="lt1"/>
                </a:solidFill>
              </a:rPr>
              <a:t>Currently </a:t>
            </a:r>
            <a:r>
              <a:rPr lang="en-US" sz="1200">
                <a:solidFill>
                  <a:schemeClr val="lt1"/>
                </a:solidFill>
              </a:rPr>
              <a:t>serving </a:t>
            </a:r>
            <a:r>
              <a:rPr lang="en-US" sz="1200" i="0" u="none" strike="noStrike" cap="none">
                <a:solidFill>
                  <a:schemeClr val="lt1"/>
                </a:solidFill>
              </a:rPr>
              <a:t>8 of the top 10 leasing companies in Europe</a:t>
            </a:r>
            <a:endParaRPr sz="1200" i="0" u="none" strike="noStrike" cap="none">
              <a:solidFill>
                <a:schemeClr val="lt1"/>
              </a:solidFill>
            </a:endParaRPr>
          </a:p>
        </p:txBody>
      </p:sp>
      <p:sp>
        <p:nvSpPr>
          <p:cNvPr id="156" name="Google Shape;156;p5"/>
          <p:cNvSpPr txBox="1"/>
          <p:nvPr/>
        </p:nvSpPr>
        <p:spPr>
          <a:xfrm>
            <a:off x="1019700" y="2690200"/>
            <a:ext cx="4579500" cy="1573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600"/>
              </a:spcBef>
              <a:spcAft>
                <a:spcPts val="0"/>
              </a:spcAft>
              <a:buClr>
                <a:srgbClr val="000000"/>
              </a:buClr>
              <a:buSzPts val="1100"/>
              <a:buFont typeface="Arial"/>
              <a:buNone/>
            </a:pPr>
            <a:r>
              <a:rPr lang="en-US" sz="1200" b="1" i="0" u="none" strike="noStrike" cap="none">
                <a:solidFill>
                  <a:srgbClr val="FDB817"/>
                </a:solidFill>
              </a:rPr>
              <a:t>BLS allows clients to :</a:t>
            </a:r>
            <a:endParaRPr sz="1200" b="1" i="0" u="none" strike="noStrike" cap="none">
              <a:solidFill>
                <a:srgbClr val="FDB817"/>
              </a:solidFill>
            </a:endParaRPr>
          </a:p>
          <a:p>
            <a:pPr marL="0" marR="0" lvl="0" indent="0" algn="l" rtl="0">
              <a:lnSpc>
                <a:spcPct val="115000"/>
              </a:lnSpc>
              <a:spcBef>
                <a:spcPts val="600"/>
              </a:spcBef>
              <a:spcAft>
                <a:spcPts val="0"/>
              </a:spcAft>
              <a:buClr>
                <a:schemeClr val="dk1"/>
              </a:buClr>
              <a:buSzPts val="1100"/>
              <a:buFont typeface="Arial"/>
              <a:buNone/>
            </a:pPr>
            <a:r>
              <a:rPr lang="en-US" sz="1200">
                <a:solidFill>
                  <a:schemeClr val="lt1"/>
                </a:solidFill>
              </a:rPr>
              <a:t>&gt; </a:t>
            </a:r>
            <a:r>
              <a:rPr lang="en-US" sz="1200" i="0" u="none" strike="noStrike" cap="none">
                <a:solidFill>
                  <a:schemeClr val="lt1"/>
                </a:solidFill>
              </a:rPr>
              <a:t>Search car data real time</a:t>
            </a:r>
            <a:r>
              <a:rPr lang="en-US" sz="1200">
                <a:solidFill>
                  <a:schemeClr val="lt1"/>
                </a:solidFill>
              </a:rPr>
              <a:t> </a:t>
            </a:r>
            <a:r>
              <a:rPr lang="en-US" sz="1200" i="0" u="none" strike="noStrike" cap="none">
                <a:solidFill>
                  <a:schemeClr val="lt1"/>
                </a:solidFill>
              </a:rPr>
              <a:t>using a vast amount of </a:t>
            </a:r>
            <a:r>
              <a:rPr lang="en-US" sz="1200">
                <a:solidFill>
                  <a:schemeClr val="lt1"/>
                </a:solidFill>
              </a:rPr>
              <a:t>data </a:t>
            </a:r>
            <a:r>
              <a:rPr lang="en-US" sz="1200" i="0" u="none" strike="noStrike" cap="none">
                <a:solidFill>
                  <a:schemeClr val="lt1"/>
                </a:solidFill>
              </a:rPr>
              <a:t>sources</a:t>
            </a:r>
            <a:endParaRPr sz="1200" i="0" u="none" strike="noStrike" cap="none">
              <a:solidFill>
                <a:schemeClr val="lt1"/>
              </a:solidFill>
            </a:endParaRPr>
          </a:p>
          <a:p>
            <a:pPr marL="0" marR="0" lvl="0" indent="0" algn="l" rtl="0">
              <a:lnSpc>
                <a:spcPct val="115000"/>
              </a:lnSpc>
              <a:spcBef>
                <a:spcPts val="600"/>
              </a:spcBef>
              <a:spcAft>
                <a:spcPts val="0"/>
              </a:spcAft>
              <a:buClr>
                <a:schemeClr val="dk1"/>
              </a:buClr>
              <a:buSzPts val="1100"/>
              <a:buFont typeface="Arial"/>
              <a:buNone/>
            </a:pPr>
            <a:r>
              <a:rPr lang="en-US" sz="1200">
                <a:solidFill>
                  <a:schemeClr val="lt1"/>
                </a:solidFill>
              </a:rPr>
              <a:t>&gt; </a:t>
            </a:r>
            <a:r>
              <a:rPr lang="en-US" sz="1200" i="0" u="none" strike="noStrike" cap="none">
                <a:solidFill>
                  <a:schemeClr val="lt1"/>
                </a:solidFill>
              </a:rPr>
              <a:t>Configure ready-to-order cars based on customer preferences</a:t>
            </a:r>
            <a:endParaRPr sz="1200">
              <a:solidFill>
                <a:schemeClr val="lt1"/>
              </a:solidFill>
            </a:endParaRPr>
          </a:p>
          <a:p>
            <a:pPr marL="0" marR="0" lvl="0" indent="0" algn="l" rtl="0">
              <a:lnSpc>
                <a:spcPct val="115000"/>
              </a:lnSpc>
              <a:spcBef>
                <a:spcPts val="600"/>
              </a:spcBef>
              <a:spcAft>
                <a:spcPts val="0"/>
              </a:spcAft>
              <a:buClr>
                <a:schemeClr val="dk1"/>
              </a:buClr>
              <a:buSzPts val="1100"/>
              <a:buFont typeface="Arial"/>
              <a:buNone/>
            </a:pPr>
            <a:r>
              <a:rPr lang="en-US" sz="1200">
                <a:solidFill>
                  <a:schemeClr val="lt1"/>
                </a:solidFill>
              </a:rPr>
              <a:t>&gt; </a:t>
            </a:r>
            <a:r>
              <a:rPr lang="en-US" sz="1200" i="0" u="none" strike="noStrike" cap="none">
                <a:solidFill>
                  <a:schemeClr val="lt1"/>
                </a:solidFill>
              </a:rPr>
              <a:t>Calculate pricing real time</a:t>
            </a:r>
            <a:endParaRPr sz="1200" i="0" u="none" strike="noStrike" cap="none">
              <a:solidFill>
                <a:schemeClr val="lt1"/>
              </a:solidFill>
            </a:endParaRPr>
          </a:p>
          <a:p>
            <a:pPr marL="0" marR="0" lvl="0" indent="0" algn="l" rtl="0">
              <a:lnSpc>
                <a:spcPct val="115000"/>
              </a:lnSpc>
              <a:spcBef>
                <a:spcPts val="600"/>
              </a:spcBef>
              <a:spcAft>
                <a:spcPts val="0"/>
              </a:spcAft>
              <a:buClr>
                <a:srgbClr val="000000"/>
              </a:buClr>
              <a:buSzPts val="1400"/>
              <a:buFont typeface="Arial"/>
              <a:buNone/>
            </a:pPr>
            <a:endParaRPr sz="1500" i="0" u="none" strike="noStrike" cap="none">
              <a:solidFill>
                <a:srgbClr val="000000"/>
              </a:solidFill>
            </a:endParaRPr>
          </a:p>
        </p:txBody>
      </p:sp>
      <p:pic>
        <p:nvPicPr>
          <p:cNvPr id="157" name="Google Shape;157;p5"/>
          <p:cNvPicPr preferRelativeResize="0"/>
          <p:nvPr/>
        </p:nvPicPr>
        <p:blipFill rotWithShape="1">
          <a:blip r:embed="rId3">
            <a:alphaModFix/>
          </a:blip>
          <a:srcRect l="17292" t="16012" r="10080" b="8918"/>
          <a:stretch/>
        </p:blipFill>
        <p:spPr>
          <a:xfrm>
            <a:off x="5470050" y="1551075"/>
            <a:ext cx="3217500" cy="23515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10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6"/>
          <p:cNvSpPr txBox="1"/>
          <p:nvPr/>
        </p:nvSpPr>
        <p:spPr>
          <a:xfrm>
            <a:off x="1079784" y="497647"/>
            <a:ext cx="6509350" cy="43858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About BetterBe: Stakeholder Analysis</a:t>
            </a:r>
            <a:endParaRPr sz="2000" b="0" i="0" u="none" strike="noStrike" cap="none">
              <a:solidFill>
                <a:schemeClr val="lt1"/>
              </a:solidFill>
              <a:latin typeface="Oswald"/>
              <a:ea typeface="Oswald"/>
              <a:cs typeface="Oswald"/>
              <a:sym typeface="Oswald"/>
            </a:endParaRPr>
          </a:p>
        </p:txBody>
      </p:sp>
      <p:sp>
        <p:nvSpPr>
          <p:cNvPr id="163" name="Google Shape;163;p6"/>
          <p:cNvSpPr/>
          <p:nvPr/>
        </p:nvSpPr>
        <p:spPr>
          <a:xfrm>
            <a:off x="1158478" y="243065"/>
            <a:ext cx="1170000" cy="216000"/>
          </a:xfrm>
          <a:prstGeom prst="homePlate">
            <a:avLst>
              <a:gd name="adj" fmla="val 50000"/>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About BetterBe</a:t>
            </a:r>
            <a:endParaRPr sz="1400" b="0" i="0" u="none" strike="noStrike" cap="none">
              <a:solidFill>
                <a:srgbClr val="000000"/>
              </a:solidFill>
              <a:latin typeface="Arial"/>
              <a:ea typeface="Arial"/>
              <a:cs typeface="Arial"/>
              <a:sym typeface="Arial"/>
            </a:endParaRPr>
          </a:p>
        </p:txBody>
      </p:sp>
      <p:sp>
        <p:nvSpPr>
          <p:cNvPr id="164" name="Google Shape;164;p6"/>
          <p:cNvSpPr/>
          <p:nvPr/>
        </p:nvSpPr>
        <p:spPr>
          <a:xfrm>
            <a:off x="2263915"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p:txBody>
      </p:sp>
      <p:sp>
        <p:nvSpPr>
          <p:cNvPr id="165" name="Google Shape;165;p6"/>
          <p:cNvSpPr/>
          <p:nvPr/>
        </p:nvSpPr>
        <p:spPr>
          <a:xfrm>
            <a:off x="3369352"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Hacker Profiling</a:t>
            </a:r>
            <a:endParaRPr sz="1400" b="0" i="0" u="none" strike="noStrike" cap="none">
              <a:solidFill>
                <a:srgbClr val="000000"/>
              </a:solidFill>
              <a:latin typeface="Arial"/>
              <a:ea typeface="Arial"/>
              <a:cs typeface="Arial"/>
              <a:sym typeface="Arial"/>
            </a:endParaRPr>
          </a:p>
        </p:txBody>
      </p:sp>
      <p:sp>
        <p:nvSpPr>
          <p:cNvPr id="166" name="Google Shape;166;p6"/>
          <p:cNvSpPr/>
          <p:nvPr/>
        </p:nvSpPr>
        <p:spPr>
          <a:xfrm>
            <a:off x="4474789"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MITRE ATT&amp;CK Matrix</a:t>
            </a:r>
            <a:endParaRPr sz="1400" b="0" i="0" u="none" strike="noStrike" cap="none">
              <a:solidFill>
                <a:srgbClr val="000000"/>
              </a:solidFill>
              <a:latin typeface="Arial"/>
              <a:ea typeface="Arial"/>
              <a:cs typeface="Arial"/>
              <a:sym typeface="Arial"/>
            </a:endParaRPr>
          </a:p>
        </p:txBody>
      </p:sp>
      <p:sp>
        <p:nvSpPr>
          <p:cNvPr id="167" name="Google Shape;167;p6"/>
          <p:cNvSpPr/>
          <p:nvPr/>
        </p:nvSpPr>
        <p:spPr>
          <a:xfrm>
            <a:off x="5580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Attack Trees + </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Network Topology</a:t>
            </a:r>
            <a:endParaRPr sz="800" b="0" i="0" u="none" strike="noStrike" cap="none">
              <a:solidFill>
                <a:srgbClr val="000000"/>
              </a:solidFill>
              <a:latin typeface="Arial"/>
              <a:ea typeface="Arial"/>
              <a:cs typeface="Arial"/>
              <a:sym typeface="Arial"/>
            </a:endParaRPr>
          </a:p>
        </p:txBody>
      </p:sp>
      <p:sp>
        <p:nvSpPr>
          <p:cNvPr id="168" name="Google Shape;168;p6"/>
          <p:cNvSpPr/>
          <p:nvPr/>
        </p:nvSpPr>
        <p:spPr>
          <a:xfrm>
            <a:off x="6696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p:txBody>
      </p:sp>
      <p:sp>
        <p:nvSpPr>
          <p:cNvPr id="169" name="Google Shape;169;p6"/>
          <p:cNvSpPr txBox="1"/>
          <p:nvPr/>
        </p:nvSpPr>
        <p:spPr>
          <a:xfrm>
            <a:off x="833377" y="4606724"/>
            <a:ext cx="6859929" cy="1692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FF0000"/>
                </a:solidFill>
                <a:latin typeface="Arial"/>
                <a:ea typeface="Arial"/>
                <a:cs typeface="Arial"/>
                <a:sym typeface="Arial"/>
              </a:rPr>
              <a:t>add citations here</a:t>
            </a:r>
            <a:endParaRPr sz="1400" b="0" i="0" u="none" strike="noStrike" cap="none">
              <a:solidFill>
                <a:srgbClr val="000000"/>
              </a:solidFill>
              <a:latin typeface="Arial"/>
              <a:ea typeface="Arial"/>
              <a:cs typeface="Arial"/>
              <a:sym typeface="Arial"/>
            </a:endParaRPr>
          </a:p>
        </p:txBody>
      </p:sp>
      <p:sp>
        <p:nvSpPr>
          <p:cNvPr id="170" name="Google Shape;170;p6"/>
          <p:cNvSpPr txBox="1"/>
          <p:nvPr/>
        </p:nvSpPr>
        <p:spPr>
          <a:xfrm>
            <a:off x="1188720" y="1129085"/>
            <a:ext cx="5192100" cy="1923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The main business process is the BetterBe Leasing Service (BLS). The stakeholders involved are:</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457200" marR="0" lvl="0" indent="-317500" algn="l" rtl="0">
              <a:lnSpc>
                <a:spcPct val="150000"/>
              </a:lnSpc>
              <a:spcBef>
                <a:spcPts val="0"/>
              </a:spcBef>
              <a:spcAft>
                <a:spcPts val="0"/>
              </a:spcAft>
              <a:buClr>
                <a:schemeClr val="lt1"/>
              </a:buClr>
              <a:buSzPts val="1400"/>
              <a:buFont typeface="Arial"/>
              <a:buChar char="●"/>
            </a:pPr>
            <a:r>
              <a:rPr lang="en-US" sz="1400" b="0" i="0" u="none" strike="noStrike" cap="none">
                <a:solidFill>
                  <a:schemeClr val="lt1"/>
                </a:solidFill>
                <a:latin typeface="Arial"/>
                <a:ea typeface="Arial"/>
                <a:cs typeface="Arial"/>
                <a:sym typeface="Arial"/>
              </a:rPr>
              <a:t>BetterBe</a:t>
            </a:r>
            <a:endParaRPr sz="1400" b="0" i="0" u="none" strike="noStrike" cap="none">
              <a:solidFill>
                <a:schemeClr val="lt1"/>
              </a:solidFill>
              <a:latin typeface="Arial"/>
              <a:ea typeface="Arial"/>
              <a:cs typeface="Arial"/>
              <a:sym typeface="Arial"/>
            </a:endParaRPr>
          </a:p>
          <a:p>
            <a:pPr marL="457200" marR="0" lvl="0" indent="-317500" algn="l" rtl="0">
              <a:lnSpc>
                <a:spcPct val="150000"/>
              </a:lnSpc>
              <a:spcBef>
                <a:spcPts val="0"/>
              </a:spcBef>
              <a:spcAft>
                <a:spcPts val="0"/>
              </a:spcAft>
              <a:buClr>
                <a:schemeClr val="lt1"/>
              </a:buClr>
              <a:buSzPts val="1400"/>
              <a:buFont typeface="Arial"/>
              <a:buChar char="●"/>
            </a:pPr>
            <a:r>
              <a:rPr lang="en-US" sz="1400" b="0" i="0" u="none" strike="noStrike" cap="none">
                <a:solidFill>
                  <a:schemeClr val="lt1"/>
                </a:solidFill>
                <a:latin typeface="Arial"/>
                <a:ea typeface="Arial"/>
                <a:cs typeface="Arial"/>
                <a:sym typeface="Arial"/>
              </a:rPr>
              <a:t>BetterBe clients (MeinAuto, Volkswagen, Arval…)</a:t>
            </a:r>
            <a:endParaRPr sz="1400" b="0" i="0" u="none" strike="noStrike" cap="none">
              <a:solidFill>
                <a:schemeClr val="lt1"/>
              </a:solidFill>
              <a:latin typeface="Arial"/>
              <a:ea typeface="Arial"/>
              <a:cs typeface="Arial"/>
              <a:sym typeface="Arial"/>
            </a:endParaRPr>
          </a:p>
          <a:p>
            <a:pPr marL="457200" marR="0" lvl="0" indent="-317500" algn="l" rtl="0">
              <a:lnSpc>
                <a:spcPct val="150000"/>
              </a:lnSpc>
              <a:spcBef>
                <a:spcPts val="0"/>
              </a:spcBef>
              <a:spcAft>
                <a:spcPts val="0"/>
              </a:spcAft>
              <a:buClr>
                <a:schemeClr val="lt1"/>
              </a:buClr>
              <a:buSzPts val="1400"/>
              <a:buFont typeface="Arial"/>
              <a:buChar char="●"/>
            </a:pPr>
            <a:r>
              <a:rPr lang="en-US" sz="1400" b="0" i="0" u="none" strike="noStrike" cap="none">
                <a:solidFill>
                  <a:schemeClr val="lt1"/>
                </a:solidFill>
                <a:latin typeface="Arial"/>
                <a:ea typeface="Arial"/>
                <a:cs typeface="Arial"/>
                <a:sym typeface="Arial"/>
              </a:rPr>
              <a:t>Regulators (Data Protection Authorities)</a:t>
            </a:r>
            <a:endParaRPr sz="1400" b="0" i="0" u="none" strike="noStrike" cap="none">
              <a:solidFill>
                <a:schemeClr val="lt1"/>
              </a:solidFill>
              <a:latin typeface="Arial"/>
              <a:ea typeface="Arial"/>
              <a:cs typeface="Arial"/>
              <a:sym typeface="Arial"/>
            </a:endParaRPr>
          </a:p>
          <a:p>
            <a:pPr marL="457200" marR="0" lvl="0" indent="-317500" algn="l" rtl="0">
              <a:lnSpc>
                <a:spcPct val="150000"/>
              </a:lnSpc>
              <a:spcBef>
                <a:spcPts val="0"/>
              </a:spcBef>
              <a:spcAft>
                <a:spcPts val="0"/>
              </a:spcAft>
              <a:buClr>
                <a:schemeClr val="lt1"/>
              </a:buClr>
              <a:buSzPts val="1400"/>
              <a:buFont typeface="Arial"/>
              <a:buChar char="●"/>
            </a:pPr>
            <a:r>
              <a:rPr lang="en-US" sz="1400" b="0" i="0" u="none" strike="noStrike" cap="none">
                <a:solidFill>
                  <a:schemeClr val="lt1"/>
                </a:solidFill>
                <a:latin typeface="Arial"/>
                <a:ea typeface="Arial"/>
                <a:cs typeface="Arial"/>
                <a:sym typeface="Arial"/>
              </a:rPr>
              <a:t>Data providers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7"/>
          <p:cNvSpPr txBox="1"/>
          <p:nvPr/>
        </p:nvSpPr>
        <p:spPr>
          <a:xfrm>
            <a:off x="1079784" y="497647"/>
            <a:ext cx="7149816" cy="43858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Research Questions &amp; Project Methodology</a:t>
            </a:r>
            <a:endParaRPr sz="2000" b="0" i="0" u="none" strike="noStrike" cap="none">
              <a:solidFill>
                <a:schemeClr val="lt1"/>
              </a:solidFill>
              <a:latin typeface="Oswald"/>
              <a:ea typeface="Oswald"/>
              <a:cs typeface="Oswald"/>
              <a:sym typeface="Oswald"/>
            </a:endParaRPr>
          </a:p>
        </p:txBody>
      </p:sp>
      <p:sp>
        <p:nvSpPr>
          <p:cNvPr id="176" name="Google Shape;176;p7"/>
          <p:cNvSpPr/>
          <p:nvPr/>
        </p:nvSpPr>
        <p:spPr>
          <a:xfrm>
            <a:off x="1158478" y="243065"/>
            <a:ext cx="1170000" cy="216000"/>
          </a:xfrm>
          <a:prstGeom prst="homePlate">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About BetterBe</a:t>
            </a:r>
            <a:endParaRPr sz="1400" b="0" i="0" u="none" strike="noStrike" cap="none">
              <a:solidFill>
                <a:srgbClr val="000000"/>
              </a:solidFill>
              <a:latin typeface="Arial"/>
              <a:ea typeface="Arial"/>
              <a:cs typeface="Arial"/>
              <a:sym typeface="Arial"/>
            </a:endParaRPr>
          </a:p>
        </p:txBody>
      </p:sp>
      <p:sp>
        <p:nvSpPr>
          <p:cNvPr id="177" name="Google Shape;177;p7"/>
          <p:cNvSpPr/>
          <p:nvPr/>
        </p:nvSpPr>
        <p:spPr>
          <a:xfrm>
            <a:off x="2263915" y="243065"/>
            <a:ext cx="1170000" cy="216061"/>
          </a:xfrm>
          <a:prstGeom prst="chevron">
            <a:avLst>
              <a:gd name="adj" fmla="val 50000"/>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p:txBody>
      </p:sp>
      <p:sp>
        <p:nvSpPr>
          <p:cNvPr id="178" name="Google Shape;178;p7"/>
          <p:cNvSpPr/>
          <p:nvPr/>
        </p:nvSpPr>
        <p:spPr>
          <a:xfrm>
            <a:off x="3369352"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Hacker Profiling</a:t>
            </a:r>
            <a:endParaRPr sz="1400" b="0" i="0" u="none" strike="noStrike" cap="none">
              <a:solidFill>
                <a:srgbClr val="000000"/>
              </a:solidFill>
              <a:latin typeface="Arial"/>
              <a:ea typeface="Arial"/>
              <a:cs typeface="Arial"/>
              <a:sym typeface="Arial"/>
            </a:endParaRPr>
          </a:p>
        </p:txBody>
      </p:sp>
      <p:sp>
        <p:nvSpPr>
          <p:cNvPr id="179" name="Google Shape;179;p7"/>
          <p:cNvSpPr/>
          <p:nvPr/>
        </p:nvSpPr>
        <p:spPr>
          <a:xfrm>
            <a:off x="4474789"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MITRE ATT&amp;CK Matrix</a:t>
            </a:r>
            <a:endParaRPr sz="1400" b="0" i="0" u="none" strike="noStrike" cap="none">
              <a:solidFill>
                <a:srgbClr val="000000"/>
              </a:solidFill>
              <a:latin typeface="Arial"/>
              <a:ea typeface="Arial"/>
              <a:cs typeface="Arial"/>
              <a:sym typeface="Arial"/>
            </a:endParaRPr>
          </a:p>
        </p:txBody>
      </p:sp>
      <p:sp>
        <p:nvSpPr>
          <p:cNvPr id="180" name="Google Shape;180;p7"/>
          <p:cNvSpPr/>
          <p:nvPr/>
        </p:nvSpPr>
        <p:spPr>
          <a:xfrm>
            <a:off x="5580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Attack Tree + </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Network Topology</a:t>
            </a:r>
            <a:endParaRPr sz="800" b="0" i="0" u="none" strike="noStrike" cap="none">
              <a:solidFill>
                <a:srgbClr val="000000"/>
              </a:solidFill>
              <a:latin typeface="Arial"/>
              <a:ea typeface="Arial"/>
              <a:cs typeface="Arial"/>
              <a:sym typeface="Arial"/>
            </a:endParaRPr>
          </a:p>
        </p:txBody>
      </p:sp>
      <p:sp>
        <p:nvSpPr>
          <p:cNvPr id="181" name="Google Shape;181;p7"/>
          <p:cNvSpPr/>
          <p:nvPr/>
        </p:nvSpPr>
        <p:spPr>
          <a:xfrm>
            <a:off x="6696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p:txBody>
      </p:sp>
      <p:grpSp>
        <p:nvGrpSpPr>
          <p:cNvPr id="182" name="Google Shape;182;p7"/>
          <p:cNvGrpSpPr/>
          <p:nvPr/>
        </p:nvGrpSpPr>
        <p:grpSpPr>
          <a:xfrm>
            <a:off x="908075" y="1308070"/>
            <a:ext cx="7737929" cy="2951032"/>
            <a:chOff x="596636" y="1523381"/>
            <a:chExt cx="7737929" cy="2951032"/>
          </a:xfrm>
        </p:grpSpPr>
        <p:sp>
          <p:nvSpPr>
            <p:cNvPr id="183" name="Google Shape;183;p7"/>
            <p:cNvSpPr txBox="1"/>
            <p:nvPr/>
          </p:nvSpPr>
          <p:spPr>
            <a:xfrm>
              <a:off x="2836064" y="2068738"/>
              <a:ext cx="6447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can do</a:t>
              </a:r>
              <a:endParaRPr sz="1400" b="0" i="0" u="none" strike="noStrike" cap="none">
                <a:solidFill>
                  <a:srgbClr val="000000"/>
                </a:solidFill>
                <a:latin typeface="Arial"/>
                <a:ea typeface="Arial"/>
                <a:cs typeface="Arial"/>
                <a:sym typeface="Arial"/>
              </a:endParaRPr>
            </a:p>
          </p:txBody>
        </p:sp>
        <p:sp>
          <p:nvSpPr>
            <p:cNvPr id="184" name="Google Shape;184;p7"/>
            <p:cNvSpPr txBox="1"/>
            <p:nvPr/>
          </p:nvSpPr>
          <p:spPr>
            <a:xfrm>
              <a:off x="5678660" y="2068738"/>
              <a:ext cx="43954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and</a:t>
              </a:r>
              <a:endParaRPr sz="1400" b="0" i="0" u="none" strike="noStrike" cap="none">
                <a:solidFill>
                  <a:srgbClr val="000000"/>
                </a:solidFill>
                <a:latin typeface="Arial"/>
                <a:ea typeface="Arial"/>
                <a:cs typeface="Arial"/>
                <a:sym typeface="Arial"/>
              </a:endParaRPr>
            </a:p>
          </p:txBody>
        </p:sp>
        <p:grpSp>
          <p:nvGrpSpPr>
            <p:cNvPr id="185" name="Google Shape;185;p7"/>
            <p:cNvGrpSpPr/>
            <p:nvPr/>
          </p:nvGrpSpPr>
          <p:grpSpPr>
            <a:xfrm>
              <a:off x="6172765" y="1523381"/>
              <a:ext cx="2161800" cy="2951032"/>
              <a:chOff x="6171113" y="1523381"/>
              <a:chExt cx="2161800" cy="2951032"/>
            </a:xfrm>
          </p:grpSpPr>
          <p:sp>
            <p:nvSpPr>
              <p:cNvPr id="186" name="Google Shape;186;p7"/>
              <p:cNvSpPr txBox="1"/>
              <p:nvPr/>
            </p:nvSpPr>
            <p:spPr>
              <a:xfrm>
                <a:off x="6928875" y="2021955"/>
                <a:ext cx="6463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How</a:t>
                </a:r>
                <a:endParaRPr sz="1400" b="0" i="0" u="none" strike="noStrike" cap="none">
                  <a:solidFill>
                    <a:srgbClr val="000000"/>
                  </a:solidFill>
                  <a:latin typeface="Arial"/>
                  <a:ea typeface="Arial"/>
                  <a:cs typeface="Arial"/>
                  <a:sym typeface="Arial"/>
                </a:endParaRPr>
              </a:p>
            </p:txBody>
          </p:sp>
          <p:sp>
            <p:nvSpPr>
              <p:cNvPr id="187" name="Google Shape;187;p7"/>
              <p:cNvSpPr txBox="1"/>
              <p:nvPr/>
            </p:nvSpPr>
            <p:spPr>
              <a:xfrm>
                <a:off x="6171113" y="3089013"/>
                <a:ext cx="21618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Attack Tree</a:t>
                </a:r>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 </a:t>
                </a:r>
                <a:endParaRPr/>
              </a:p>
              <a:p>
                <a:pPr marL="0" marR="0" lvl="0" indent="0" algn="ctr" rtl="0">
                  <a:lnSpc>
                    <a:spcPct val="100000"/>
                  </a:lnSpc>
                  <a:spcBef>
                    <a:spcPts val="0"/>
                  </a:spcBef>
                  <a:spcAft>
                    <a:spcPts val="0"/>
                  </a:spcAft>
                  <a:buClr>
                    <a:srgbClr val="000000"/>
                  </a:buClr>
                  <a:buSzPts val="1800"/>
                  <a:buFont typeface="Arial"/>
                  <a:buNone/>
                </a:pPr>
                <a:r>
                  <a:rPr lang="en-US" sz="1800">
                    <a:solidFill>
                      <a:schemeClr val="lt1"/>
                    </a:solidFill>
                  </a:rPr>
                  <a:t>Mock-up</a:t>
                </a:r>
                <a:endParaRPr sz="1800">
                  <a:solidFill>
                    <a:schemeClr val="lt1"/>
                  </a:solidFil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Network Topology</a:t>
                </a: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(mitigation techniques)</a:t>
                </a:r>
                <a:endParaRPr sz="1200" b="0" i="0" u="none" strike="noStrike" cap="none">
                  <a:solidFill>
                    <a:srgbClr val="000000"/>
                  </a:solidFill>
                  <a:latin typeface="Arial"/>
                  <a:ea typeface="Arial"/>
                  <a:cs typeface="Arial"/>
                  <a:sym typeface="Arial"/>
                </a:endParaRPr>
              </a:p>
            </p:txBody>
          </p:sp>
          <p:grpSp>
            <p:nvGrpSpPr>
              <p:cNvPr id="188" name="Google Shape;188;p7"/>
              <p:cNvGrpSpPr/>
              <p:nvPr/>
            </p:nvGrpSpPr>
            <p:grpSpPr>
              <a:xfrm>
                <a:off x="7015599" y="1523381"/>
                <a:ext cx="472882" cy="396000"/>
                <a:chOff x="6119413" y="3561502"/>
                <a:chExt cx="390524" cy="342899"/>
              </a:xfrm>
            </p:grpSpPr>
            <p:sp>
              <p:nvSpPr>
                <p:cNvPr id="189" name="Google Shape;189;p7"/>
                <p:cNvSpPr/>
                <p:nvPr/>
              </p:nvSpPr>
              <p:spPr>
                <a:xfrm>
                  <a:off x="6119413" y="3561502"/>
                  <a:ext cx="390524" cy="342899"/>
                </a:xfrm>
                <a:custGeom>
                  <a:avLst/>
                  <a:gdLst/>
                  <a:ahLst/>
                  <a:cxnLst/>
                  <a:rect l="l" t="t" r="r" b="b"/>
                  <a:pathLst>
                    <a:path w="390525" h="342900" extrusionOk="0">
                      <a:moveTo>
                        <a:pt x="370904" y="7985"/>
                      </a:moveTo>
                      <a:lnTo>
                        <a:pt x="263652" y="50848"/>
                      </a:lnTo>
                      <a:lnTo>
                        <a:pt x="132779" y="7699"/>
                      </a:lnTo>
                      <a:cubicBezTo>
                        <a:pt x="130207" y="6842"/>
                        <a:pt x="127444" y="7033"/>
                        <a:pt x="125158" y="7890"/>
                      </a:cubicBezTo>
                      <a:lnTo>
                        <a:pt x="14097" y="52276"/>
                      </a:lnTo>
                      <a:cubicBezTo>
                        <a:pt x="9906" y="53991"/>
                        <a:pt x="7144" y="58087"/>
                        <a:pt x="7144" y="62563"/>
                      </a:cubicBezTo>
                      <a:lnTo>
                        <a:pt x="7144" y="328978"/>
                      </a:lnTo>
                      <a:cubicBezTo>
                        <a:pt x="7144" y="336883"/>
                        <a:pt x="15144" y="342217"/>
                        <a:pt x="22384" y="339265"/>
                      </a:cubicBezTo>
                      <a:lnTo>
                        <a:pt x="129635" y="296402"/>
                      </a:lnTo>
                      <a:lnTo>
                        <a:pt x="260413" y="339550"/>
                      </a:lnTo>
                      <a:cubicBezTo>
                        <a:pt x="260985" y="339741"/>
                        <a:pt x="260985" y="339741"/>
                        <a:pt x="261366" y="339836"/>
                      </a:cubicBezTo>
                      <a:cubicBezTo>
                        <a:pt x="262128" y="339836"/>
                        <a:pt x="264509" y="340789"/>
                        <a:pt x="268033" y="339360"/>
                      </a:cubicBezTo>
                      <a:lnTo>
                        <a:pt x="379000" y="294973"/>
                      </a:lnTo>
                      <a:cubicBezTo>
                        <a:pt x="383191" y="293259"/>
                        <a:pt x="385953" y="289163"/>
                        <a:pt x="385953" y="284686"/>
                      </a:cubicBezTo>
                      <a:lnTo>
                        <a:pt x="385953" y="18272"/>
                      </a:lnTo>
                      <a:cubicBezTo>
                        <a:pt x="386143" y="10462"/>
                        <a:pt x="378142" y="5128"/>
                        <a:pt x="370904" y="7985"/>
                      </a:cubicBezTo>
                      <a:close/>
                      <a:moveTo>
                        <a:pt x="118205" y="277257"/>
                      </a:moveTo>
                      <a:lnTo>
                        <a:pt x="29432" y="312785"/>
                      </a:lnTo>
                      <a:lnTo>
                        <a:pt x="29432" y="70279"/>
                      </a:lnTo>
                      <a:lnTo>
                        <a:pt x="118205" y="34750"/>
                      </a:lnTo>
                      <a:lnTo>
                        <a:pt x="118205" y="277257"/>
                      </a:lnTo>
                      <a:close/>
                      <a:moveTo>
                        <a:pt x="252889" y="192770"/>
                      </a:moveTo>
                      <a:cubicBezTo>
                        <a:pt x="252793" y="192770"/>
                        <a:pt x="252603" y="192770"/>
                        <a:pt x="252507" y="192675"/>
                      </a:cubicBezTo>
                      <a:cubicBezTo>
                        <a:pt x="246412" y="192199"/>
                        <a:pt x="240506" y="190770"/>
                        <a:pt x="235077" y="188484"/>
                      </a:cubicBezTo>
                      <a:cubicBezTo>
                        <a:pt x="229457" y="186103"/>
                        <a:pt x="222885" y="188770"/>
                        <a:pt x="220503" y="194389"/>
                      </a:cubicBezTo>
                      <a:cubicBezTo>
                        <a:pt x="218122" y="200009"/>
                        <a:pt x="220789" y="206581"/>
                        <a:pt x="226409" y="208963"/>
                      </a:cubicBezTo>
                      <a:cubicBezTo>
                        <a:pt x="237268" y="213534"/>
                        <a:pt x="249364" y="215249"/>
                        <a:pt x="252889" y="214868"/>
                      </a:cubicBezTo>
                      <a:lnTo>
                        <a:pt x="252889" y="313833"/>
                      </a:lnTo>
                      <a:lnTo>
                        <a:pt x="140398" y="276781"/>
                      </a:lnTo>
                      <a:lnTo>
                        <a:pt x="140398" y="140097"/>
                      </a:lnTo>
                      <a:cubicBezTo>
                        <a:pt x="143446" y="140192"/>
                        <a:pt x="146494" y="140478"/>
                        <a:pt x="149542" y="141049"/>
                      </a:cubicBezTo>
                      <a:cubicBezTo>
                        <a:pt x="155924" y="142288"/>
                        <a:pt x="162115" y="137716"/>
                        <a:pt x="162687" y="131143"/>
                      </a:cubicBezTo>
                      <a:cubicBezTo>
                        <a:pt x="163163" y="125333"/>
                        <a:pt x="158972" y="120285"/>
                        <a:pt x="153257" y="119237"/>
                      </a:cubicBezTo>
                      <a:cubicBezTo>
                        <a:pt x="149066" y="118475"/>
                        <a:pt x="144685" y="117999"/>
                        <a:pt x="140398" y="117999"/>
                      </a:cubicBezTo>
                      <a:lnTo>
                        <a:pt x="140398" y="33798"/>
                      </a:lnTo>
                      <a:lnTo>
                        <a:pt x="252889" y="70850"/>
                      </a:lnTo>
                      <a:lnTo>
                        <a:pt x="252889" y="192770"/>
                      </a:lnTo>
                      <a:lnTo>
                        <a:pt x="252889" y="192770"/>
                      </a:lnTo>
                      <a:close/>
                      <a:moveTo>
                        <a:pt x="363950" y="277257"/>
                      </a:moveTo>
                      <a:lnTo>
                        <a:pt x="275177" y="312785"/>
                      </a:lnTo>
                      <a:lnTo>
                        <a:pt x="275177" y="70279"/>
                      </a:lnTo>
                      <a:lnTo>
                        <a:pt x="363950" y="34750"/>
                      </a:lnTo>
                      <a:lnTo>
                        <a:pt x="363950" y="277257"/>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0" name="Google Shape;190;p7"/>
                <p:cNvSpPr/>
                <p:nvPr/>
              </p:nvSpPr>
              <p:spPr>
                <a:xfrm>
                  <a:off x="6163630" y="3750856"/>
                  <a:ext cx="38100" cy="38100"/>
                </a:xfrm>
                <a:custGeom>
                  <a:avLst/>
                  <a:gdLst/>
                  <a:ahLst/>
                  <a:cxnLst/>
                  <a:rect l="l" t="t" r="r" b="b"/>
                  <a:pathLst>
                    <a:path w="38100" h="38100" extrusionOk="0">
                      <a:moveTo>
                        <a:pt x="25226" y="7700"/>
                      </a:moveTo>
                      <a:cubicBezTo>
                        <a:pt x="19416" y="5795"/>
                        <a:pt x="13129" y="8938"/>
                        <a:pt x="11224" y="14749"/>
                      </a:cubicBezTo>
                      <a:lnTo>
                        <a:pt x="7700" y="25321"/>
                      </a:lnTo>
                      <a:cubicBezTo>
                        <a:pt x="5795" y="31132"/>
                        <a:pt x="8938" y="37418"/>
                        <a:pt x="14749" y="39323"/>
                      </a:cubicBezTo>
                      <a:cubicBezTo>
                        <a:pt x="20559" y="41228"/>
                        <a:pt x="26845" y="38085"/>
                        <a:pt x="28750" y="32274"/>
                      </a:cubicBezTo>
                      <a:lnTo>
                        <a:pt x="32275" y="21702"/>
                      </a:lnTo>
                      <a:cubicBezTo>
                        <a:pt x="34180" y="15987"/>
                        <a:pt x="31036" y="9700"/>
                        <a:pt x="25226" y="770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1" name="Google Shape;191;p7"/>
                <p:cNvSpPr/>
                <p:nvPr/>
              </p:nvSpPr>
              <p:spPr>
                <a:xfrm>
                  <a:off x="6181140" y="3691997"/>
                  <a:ext cx="47625" cy="47625"/>
                </a:xfrm>
                <a:custGeom>
                  <a:avLst/>
                  <a:gdLst/>
                  <a:ahLst/>
                  <a:cxnLst/>
                  <a:rect l="l" t="t" r="r" b="b"/>
                  <a:pathLst>
                    <a:path w="47625" h="47625" extrusionOk="0">
                      <a:moveTo>
                        <a:pt x="37821" y="10171"/>
                      </a:moveTo>
                      <a:cubicBezTo>
                        <a:pt x="33344" y="5980"/>
                        <a:pt x="26391" y="6171"/>
                        <a:pt x="22105" y="10553"/>
                      </a:cubicBezTo>
                      <a:cubicBezTo>
                        <a:pt x="16295" y="16648"/>
                        <a:pt x="11627" y="23697"/>
                        <a:pt x="8103" y="31603"/>
                      </a:cubicBezTo>
                      <a:cubicBezTo>
                        <a:pt x="5626" y="37222"/>
                        <a:pt x="8103" y="43795"/>
                        <a:pt x="13723" y="46271"/>
                      </a:cubicBezTo>
                      <a:cubicBezTo>
                        <a:pt x="19342" y="48748"/>
                        <a:pt x="25915" y="46271"/>
                        <a:pt x="28391" y="40652"/>
                      </a:cubicBezTo>
                      <a:cubicBezTo>
                        <a:pt x="30868" y="35127"/>
                        <a:pt x="34201" y="30079"/>
                        <a:pt x="38298" y="25793"/>
                      </a:cubicBezTo>
                      <a:cubicBezTo>
                        <a:pt x="42489" y="21411"/>
                        <a:pt x="42298" y="14362"/>
                        <a:pt x="37821" y="10171"/>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2" name="Google Shape;192;p7"/>
                <p:cNvSpPr/>
                <p:nvPr/>
              </p:nvSpPr>
              <p:spPr>
                <a:xfrm>
                  <a:off x="6289191" y="3694763"/>
                  <a:ext cx="47625" cy="47625"/>
                </a:xfrm>
                <a:custGeom>
                  <a:avLst/>
                  <a:gdLst/>
                  <a:ahLst/>
                  <a:cxnLst/>
                  <a:rect l="l" t="t" r="r" b="b"/>
                  <a:pathLst>
                    <a:path w="47625" h="47625" extrusionOk="0">
                      <a:moveTo>
                        <a:pt x="39220" y="31504"/>
                      </a:moveTo>
                      <a:cubicBezTo>
                        <a:pt x="37410" y="28075"/>
                        <a:pt x="34362" y="20265"/>
                        <a:pt x="26741" y="11121"/>
                      </a:cubicBezTo>
                      <a:cubicBezTo>
                        <a:pt x="22836" y="6453"/>
                        <a:pt x="15788" y="5787"/>
                        <a:pt x="11121" y="9692"/>
                      </a:cubicBezTo>
                      <a:cubicBezTo>
                        <a:pt x="6454" y="13597"/>
                        <a:pt x="5787" y="20646"/>
                        <a:pt x="9692" y="25313"/>
                      </a:cubicBezTo>
                      <a:cubicBezTo>
                        <a:pt x="15407" y="32076"/>
                        <a:pt x="17216" y="37505"/>
                        <a:pt x="19598" y="41886"/>
                      </a:cubicBezTo>
                      <a:cubicBezTo>
                        <a:pt x="22455" y="47316"/>
                        <a:pt x="29218" y="49316"/>
                        <a:pt x="34647" y="46458"/>
                      </a:cubicBezTo>
                      <a:cubicBezTo>
                        <a:pt x="40076" y="43696"/>
                        <a:pt x="42077" y="36933"/>
                        <a:pt x="39220" y="3150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3" name="Google Shape;193;p7"/>
                <p:cNvSpPr/>
                <p:nvPr/>
              </p:nvSpPr>
              <p:spPr>
                <a:xfrm>
                  <a:off x="6394019" y="3722352"/>
                  <a:ext cx="47625" cy="47625"/>
                </a:xfrm>
                <a:custGeom>
                  <a:avLst/>
                  <a:gdLst/>
                  <a:ahLst/>
                  <a:cxnLst/>
                  <a:rect l="l" t="t" r="r" b="b"/>
                  <a:pathLst>
                    <a:path w="47625" h="47625" extrusionOk="0">
                      <a:moveTo>
                        <a:pt x="40848" y="9447"/>
                      </a:moveTo>
                      <a:cubicBezTo>
                        <a:pt x="35990" y="5733"/>
                        <a:pt x="29036" y="6590"/>
                        <a:pt x="25322" y="11448"/>
                      </a:cubicBezTo>
                      <a:cubicBezTo>
                        <a:pt x="21702" y="16115"/>
                        <a:pt x="17321" y="20211"/>
                        <a:pt x="12273" y="23354"/>
                      </a:cubicBezTo>
                      <a:cubicBezTo>
                        <a:pt x="7129" y="26688"/>
                        <a:pt x="5605" y="33546"/>
                        <a:pt x="8843" y="38689"/>
                      </a:cubicBezTo>
                      <a:cubicBezTo>
                        <a:pt x="12177" y="43833"/>
                        <a:pt x="19035" y="45357"/>
                        <a:pt x="24179" y="42118"/>
                      </a:cubicBezTo>
                      <a:cubicBezTo>
                        <a:pt x="31417" y="37546"/>
                        <a:pt x="37704" y="31736"/>
                        <a:pt x="42943" y="24973"/>
                      </a:cubicBezTo>
                      <a:cubicBezTo>
                        <a:pt x="46562" y="20211"/>
                        <a:pt x="45705" y="13257"/>
                        <a:pt x="40848" y="9447"/>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4" name="Google Shape;194;p7"/>
                <p:cNvSpPr/>
                <p:nvPr/>
              </p:nvSpPr>
              <p:spPr>
                <a:xfrm>
                  <a:off x="6427588" y="3672591"/>
                  <a:ext cx="38100" cy="38100"/>
                </a:xfrm>
                <a:custGeom>
                  <a:avLst/>
                  <a:gdLst/>
                  <a:ahLst/>
                  <a:cxnLst/>
                  <a:rect l="l" t="t" r="r" b="b"/>
                  <a:pathLst>
                    <a:path w="38100" h="38100" extrusionOk="0">
                      <a:moveTo>
                        <a:pt x="26066" y="7868"/>
                      </a:moveTo>
                      <a:cubicBezTo>
                        <a:pt x="20351" y="5678"/>
                        <a:pt x="13969" y="8631"/>
                        <a:pt x="11779" y="14345"/>
                      </a:cubicBezTo>
                      <a:lnTo>
                        <a:pt x="7874" y="24728"/>
                      </a:lnTo>
                      <a:cubicBezTo>
                        <a:pt x="5111" y="31967"/>
                        <a:pt x="10540" y="39777"/>
                        <a:pt x="18256" y="39777"/>
                      </a:cubicBezTo>
                      <a:cubicBezTo>
                        <a:pt x="22733" y="39777"/>
                        <a:pt x="27019" y="37015"/>
                        <a:pt x="28638" y="32538"/>
                      </a:cubicBezTo>
                      <a:lnTo>
                        <a:pt x="32543" y="22156"/>
                      </a:lnTo>
                      <a:cubicBezTo>
                        <a:pt x="34734" y="16441"/>
                        <a:pt x="31876" y="9964"/>
                        <a:pt x="26066" y="7868"/>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grpSp>
          <p:nvGrpSpPr>
            <p:cNvPr id="195" name="Google Shape;195;p7"/>
            <p:cNvGrpSpPr/>
            <p:nvPr/>
          </p:nvGrpSpPr>
          <p:grpSpPr>
            <a:xfrm>
              <a:off x="3565981" y="1523381"/>
              <a:ext cx="1877400" cy="2212132"/>
              <a:chOff x="3502033" y="1523381"/>
              <a:chExt cx="1877400" cy="2212132"/>
            </a:xfrm>
          </p:grpSpPr>
          <p:sp>
            <p:nvSpPr>
              <p:cNvPr id="196" name="Google Shape;196;p7"/>
              <p:cNvSpPr txBox="1"/>
              <p:nvPr/>
            </p:nvSpPr>
            <p:spPr>
              <a:xfrm>
                <a:off x="4079115" y="2021955"/>
                <a:ext cx="72327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What</a:t>
                </a:r>
                <a:endParaRPr sz="1400" b="0" i="0" u="none" strike="noStrike" cap="none">
                  <a:solidFill>
                    <a:srgbClr val="000000"/>
                  </a:solidFill>
                  <a:latin typeface="Arial"/>
                  <a:ea typeface="Arial"/>
                  <a:cs typeface="Arial"/>
                  <a:sym typeface="Arial"/>
                </a:endParaRPr>
              </a:p>
            </p:txBody>
          </p:sp>
          <p:sp>
            <p:nvSpPr>
              <p:cNvPr id="197" name="Google Shape;197;p7"/>
              <p:cNvSpPr txBox="1"/>
              <p:nvPr/>
            </p:nvSpPr>
            <p:spPr>
              <a:xfrm>
                <a:off x="3502033" y="3089013"/>
                <a:ext cx="18774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MITRE ATT&amp;CK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Framework</a:t>
                </a:r>
                <a:endParaRPr sz="1200" b="0" i="0" u="none" strike="noStrike" cap="none">
                  <a:solidFill>
                    <a:schemeClr val="lt1"/>
                  </a:solidFill>
                  <a:latin typeface="Arial"/>
                  <a:ea typeface="Arial"/>
                  <a:cs typeface="Arial"/>
                  <a:sym typeface="Arial"/>
                </a:endParaRPr>
              </a:p>
            </p:txBody>
          </p:sp>
          <p:sp>
            <p:nvSpPr>
              <p:cNvPr id="198" name="Google Shape;198;p7"/>
              <p:cNvSpPr/>
              <p:nvPr/>
            </p:nvSpPr>
            <p:spPr>
              <a:xfrm>
                <a:off x="4241525" y="1523381"/>
                <a:ext cx="398454" cy="395896"/>
              </a:xfrm>
              <a:custGeom>
                <a:avLst/>
                <a:gdLst/>
                <a:ahLst/>
                <a:cxnLst/>
                <a:rect l="l" t="t" r="r" b="b"/>
                <a:pathLst>
                  <a:path w="390525" h="390525" extrusionOk="0">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199" name="Google Shape;199;p7"/>
            <p:cNvGrpSpPr/>
            <p:nvPr/>
          </p:nvGrpSpPr>
          <p:grpSpPr>
            <a:xfrm>
              <a:off x="596636" y="1523381"/>
              <a:ext cx="2748600" cy="2472980"/>
              <a:chOff x="596636" y="1523381"/>
              <a:chExt cx="2748600" cy="2472980"/>
            </a:xfrm>
          </p:grpSpPr>
          <p:sp>
            <p:nvSpPr>
              <p:cNvPr id="200" name="Google Shape;200;p7"/>
              <p:cNvSpPr txBox="1"/>
              <p:nvPr/>
            </p:nvSpPr>
            <p:spPr>
              <a:xfrm>
                <a:off x="596636" y="3072961"/>
                <a:ext cx="2748600" cy="92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Hacker Profiling</a:t>
                </a:r>
                <a:endParaRPr sz="1800" b="0" i="0" u="none" strike="noStrike" cap="none">
                  <a:solidFill>
                    <a:schemeClr val="lt1"/>
                  </a:solidFill>
                  <a:latin typeface="Arial"/>
                  <a:ea typeface="Arial"/>
                  <a:cs typeface="Arial"/>
                  <a:sym typeface="Arial"/>
                </a:endParaRPr>
              </a:p>
              <a:p>
                <a:pPr marL="342900" marR="0" lvl="0" indent="-177800" algn="l" rtl="0">
                  <a:lnSpc>
                    <a:spcPct val="100000"/>
                  </a:lnSpc>
                  <a:spcBef>
                    <a:spcPts val="0"/>
                  </a:spcBef>
                  <a:spcAft>
                    <a:spcPts val="0"/>
                  </a:spcAft>
                  <a:buClr>
                    <a:schemeClr val="lt1"/>
                  </a:buClr>
                  <a:buSzPts val="1000"/>
                  <a:buFont typeface="Arial"/>
                  <a:buChar char="●"/>
                </a:pPr>
                <a:r>
                  <a:rPr lang="en-US" sz="1200" b="0" i="0" u="none" strike="noStrike" cap="none">
                    <a:solidFill>
                      <a:schemeClr val="lt1"/>
                    </a:solidFill>
                    <a:latin typeface="Arial"/>
                    <a:ea typeface="Arial"/>
                    <a:cs typeface="Arial"/>
                    <a:sym typeface="Arial"/>
                  </a:rPr>
                  <a:t>Novice hackers (low motivation)</a:t>
                </a:r>
                <a:endParaRPr sz="1200" b="0" i="0" u="none" strike="noStrike" cap="none">
                  <a:solidFill>
                    <a:schemeClr val="lt1"/>
                  </a:solidFill>
                  <a:latin typeface="Arial"/>
                  <a:ea typeface="Arial"/>
                  <a:cs typeface="Arial"/>
                  <a:sym typeface="Arial"/>
                </a:endParaRPr>
              </a:p>
              <a:p>
                <a:pPr marL="342900" marR="0" lvl="0" indent="-177800" algn="l" rtl="0">
                  <a:lnSpc>
                    <a:spcPct val="100000"/>
                  </a:lnSpc>
                  <a:spcBef>
                    <a:spcPts val="0"/>
                  </a:spcBef>
                  <a:spcAft>
                    <a:spcPts val="0"/>
                  </a:spcAft>
                  <a:buClr>
                    <a:schemeClr val="lt1"/>
                  </a:buClr>
                  <a:buSzPts val="1000"/>
                  <a:buFont typeface="Arial"/>
                  <a:buChar char="●"/>
                </a:pPr>
                <a:r>
                  <a:rPr lang="en-US" sz="1200" b="0" i="0" u="none" strike="noStrike" cap="none">
                    <a:solidFill>
                      <a:schemeClr val="lt1"/>
                    </a:solidFill>
                    <a:latin typeface="Arial"/>
                    <a:ea typeface="Arial"/>
                    <a:cs typeface="Arial"/>
                    <a:sym typeface="Arial"/>
                  </a:rPr>
                  <a:t>Cyber criminals (medium)</a:t>
                </a:r>
                <a:endParaRPr sz="1200" b="0" i="0" u="none" strike="noStrike" cap="none">
                  <a:solidFill>
                    <a:schemeClr val="lt1"/>
                  </a:solidFill>
                  <a:latin typeface="Arial"/>
                  <a:ea typeface="Arial"/>
                  <a:cs typeface="Arial"/>
                  <a:sym typeface="Arial"/>
                </a:endParaRPr>
              </a:p>
              <a:p>
                <a:pPr marL="342900" marR="0" lvl="0" indent="-177800" algn="l" rtl="0">
                  <a:lnSpc>
                    <a:spcPct val="100000"/>
                  </a:lnSpc>
                  <a:spcBef>
                    <a:spcPts val="0"/>
                  </a:spcBef>
                  <a:spcAft>
                    <a:spcPts val="0"/>
                  </a:spcAft>
                  <a:buClr>
                    <a:schemeClr val="lt1"/>
                  </a:buClr>
                  <a:buSzPts val="1000"/>
                  <a:buFont typeface="Arial"/>
                  <a:buChar char="●"/>
                </a:pPr>
                <a:r>
                  <a:rPr lang="en-US" sz="1200" b="0" i="0" u="none" strike="noStrike" cap="none">
                    <a:solidFill>
                      <a:schemeClr val="lt1"/>
                    </a:solidFill>
                    <a:latin typeface="Arial"/>
                    <a:ea typeface="Arial"/>
                    <a:cs typeface="Arial"/>
                    <a:sym typeface="Arial"/>
                  </a:rPr>
                  <a:t>Corporate espionage (high)</a:t>
                </a:r>
                <a:endParaRPr sz="1200" b="0" i="0" u="none" strike="noStrike" cap="none">
                  <a:solidFill>
                    <a:schemeClr val="lt1"/>
                  </a:solidFill>
                  <a:latin typeface="Arial"/>
                  <a:ea typeface="Arial"/>
                  <a:cs typeface="Arial"/>
                  <a:sym typeface="Arial"/>
                </a:endParaRPr>
              </a:p>
            </p:txBody>
          </p:sp>
          <p:sp>
            <p:nvSpPr>
              <p:cNvPr id="201" name="Google Shape;201;p7"/>
              <p:cNvSpPr txBox="1"/>
              <p:nvPr/>
            </p:nvSpPr>
            <p:spPr>
              <a:xfrm>
                <a:off x="1514638" y="2021955"/>
                <a:ext cx="65915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Who</a:t>
                </a:r>
                <a:endParaRPr sz="1400" b="0" i="0" u="none" strike="noStrike" cap="none">
                  <a:solidFill>
                    <a:srgbClr val="000000"/>
                  </a:solidFill>
                  <a:latin typeface="Arial"/>
                  <a:ea typeface="Arial"/>
                  <a:cs typeface="Arial"/>
                  <a:sym typeface="Arial"/>
                </a:endParaRPr>
              </a:p>
            </p:txBody>
          </p:sp>
          <p:grpSp>
            <p:nvGrpSpPr>
              <p:cNvPr id="202" name="Google Shape;202;p7"/>
              <p:cNvGrpSpPr/>
              <p:nvPr/>
            </p:nvGrpSpPr>
            <p:grpSpPr>
              <a:xfrm>
                <a:off x="1524985" y="1523381"/>
                <a:ext cx="638461" cy="396000"/>
                <a:chOff x="5483724" y="3599688"/>
                <a:chExt cx="390525" cy="295275"/>
              </a:xfrm>
            </p:grpSpPr>
            <p:sp>
              <p:nvSpPr>
                <p:cNvPr id="203" name="Google Shape;203;p7"/>
                <p:cNvSpPr/>
                <p:nvPr/>
              </p:nvSpPr>
              <p:spPr>
                <a:xfrm>
                  <a:off x="5483724" y="3599688"/>
                  <a:ext cx="390525" cy="295275"/>
                </a:xfrm>
                <a:custGeom>
                  <a:avLst/>
                  <a:gdLst/>
                  <a:ahLst/>
                  <a:cxnLst/>
                  <a:rect l="l" t="t" r="r" b="b"/>
                  <a:pathLst>
                    <a:path w="390525" h="295275" extrusionOk="0">
                      <a:moveTo>
                        <a:pt x="352806" y="7144"/>
                      </a:moveTo>
                      <a:lnTo>
                        <a:pt x="40481" y="7144"/>
                      </a:lnTo>
                      <a:cubicBezTo>
                        <a:pt x="22098" y="7144"/>
                        <a:pt x="7144" y="22098"/>
                        <a:pt x="7144" y="40481"/>
                      </a:cubicBezTo>
                      <a:lnTo>
                        <a:pt x="7144" y="262509"/>
                      </a:lnTo>
                      <a:cubicBezTo>
                        <a:pt x="7144" y="280892"/>
                        <a:pt x="22098" y="295846"/>
                        <a:pt x="40481" y="295846"/>
                      </a:cubicBezTo>
                      <a:lnTo>
                        <a:pt x="352806" y="295846"/>
                      </a:lnTo>
                      <a:cubicBezTo>
                        <a:pt x="371189" y="295846"/>
                        <a:pt x="386144" y="280892"/>
                        <a:pt x="386144" y="262509"/>
                      </a:cubicBezTo>
                      <a:lnTo>
                        <a:pt x="386144" y="40481"/>
                      </a:lnTo>
                      <a:cubicBezTo>
                        <a:pt x="386048" y="22003"/>
                        <a:pt x="371189" y="7144"/>
                        <a:pt x="352806" y="7144"/>
                      </a:cubicBezTo>
                      <a:close/>
                      <a:moveTo>
                        <a:pt x="352806" y="273558"/>
                      </a:moveTo>
                      <a:lnTo>
                        <a:pt x="40481" y="273558"/>
                      </a:lnTo>
                      <a:cubicBezTo>
                        <a:pt x="34385" y="273558"/>
                        <a:pt x="29337" y="268605"/>
                        <a:pt x="29337" y="262414"/>
                      </a:cubicBezTo>
                      <a:lnTo>
                        <a:pt x="29337" y="40386"/>
                      </a:lnTo>
                      <a:cubicBezTo>
                        <a:pt x="29337" y="34290"/>
                        <a:pt x="34290" y="29242"/>
                        <a:pt x="40481" y="29242"/>
                      </a:cubicBezTo>
                      <a:lnTo>
                        <a:pt x="352806" y="29242"/>
                      </a:lnTo>
                      <a:cubicBezTo>
                        <a:pt x="358902" y="29242"/>
                        <a:pt x="363950" y="34195"/>
                        <a:pt x="363950" y="40386"/>
                      </a:cubicBezTo>
                      <a:lnTo>
                        <a:pt x="363950" y="262414"/>
                      </a:lnTo>
                      <a:cubicBezTo>
                        <a:pt x="363855" y="268605"/>
                        <a:pt x="358902" y="273558"/>
                        <a:pt x="352806" y="273558"/>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04" name="Google Shape;204;p7"/>
                <p:cNvSpPr/>
                <p:nvPr/>
              </p:nvSpPr>
              <p:spPr>
                <a:xfrm>
                  <a:off x="5528111" y="3732805"/>
                  <a:ext cx="142875" cy="123825"/>
                </a:xfrm>
                <a:custGeom>
                  <a:avLst/>
                  <a:gdLst/>
                  <a:ahLst/>
                  <a:cxnLst/>
                  <a:rect l="l" t="t" r="r" b="b"/>
                  <a:pathLst>
                    <a:path w="142875" h="123825" extrusionOk="0">
                      <a:moveTo>
                        <a:pt x="7144" y="74623"/>
                      </a:moveTo>
                      <a:lnTo>
                        <a:pt x="7144" y="84910"/>
                      </a:lnTo>
                      <a:cubicBezTo>
                        <a:pt x="7144" y="103293"/>
                        <a:pt x="22098" y="118248"/>
                        <a:pt x="40481" y="118248"/>
                      </a:cubicBezTo>
                      <a:lnTo>
                        <a:pt x="107061" y="118248"/>
                      </a:lnTo>
                      <a:cubicBezTo>
                        <a:pt x="125444" y="118248"/>
                        <a:pt x="140398" y="103293"/>
                        <a:pt x="140398" y="84910"/>
                      </a:cubicBezTo>
                      <a:lnTo>
                        <a:pt x="140398" y="73766"/>
                      </a:lnTo>
                      <a:cubicBezTo>
                        <a:pt x="140398" y="36237"/>
                        <a:pt x="109156" y="5853"/>
                        <a:pt x="71342" y="7186"/>
                      </a:cubicBezTo>
                      <a:cubicBezTo>
                        <a:pt x="35338" y="8615"/>
                        <a:pt x="7144" y="38714"/>
                        <a:pt x="7144" y="74623"/>
                      </a:cubicBezTo>
                      <a:close/>
                      <a:moveTo>
                        <a:pt x="107061" y="96054"/>
                      </a:moveTo>
                      <a:lnTo>
                        <a:pt x="40481" y="96054"/>
                      </a:lnTo>
                      <a:cubicBezTo>
                        <a:pt x="34385" y="96054"/>
                        <a:pt x="29337" y="91101"/>
                        <a:pt x="29337" y="84910"/>
                      </a:cubicBezTo>
                      <a:lnTo>
                        <a:pt x="29337" y="74432"/>
                      </a:lnTo>
                      <a:cubicBezTo>
                        <a:pt x="29337" y="50620"/>
                        <a:pt x="47815" y="30522"/>
                        <a:pt x="71628" y="29379"/>
                      </a:cubicBezTo>
                      <a:cubicBezTo>
                        <a:pt x="97060" y="28141"/>
                        <a:pt x="118205" y="48524"/>
                        <a:pt x="118205" y="73766"/>
                      </a:cubicBezTo>
                      <a:lnTo>
                        <a:pt x="118205" y="84910"/>
                      </a:lnTo>
                      <a:cubicBezTo>
                        <a:pt x="118205" y="91101"/>
                        <a:pt x="113252" y="96054"/>
                        <a:pt x="107061" y="9605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05" name="Google Shape;205;p7"/>
                <p:cNvSpPr/>
                <p:nvPr/>
              </p:nvSpPr>
              <p:spPr>
                <a:xfrm>
                  <a:off x="5550399" y="3644074"/>
                  <a:ext cx="95250" cy="95250"/>
                </a:xfrm>
                <a:custGeom>
                  <a:avLst/>
                  <a:gdLst/>
                  <a:ahLst/>
                  <a:cxnLst/>
                  <a:rect l="l" t="t" r="r" b="b"/>
                  <a:pathLst>
                    <a:path w="95250" h="95250" extrusionOk="0">
                      <a:moveTo>
                        <a:pt x="51530" y="7144"/>
                      </a:moveTo>
                      <a:cubicBezTo>
                        <a:pt x="27051" y="7144"/>
                        <a:pt x="7144" y="27051"/>
                        <a:pt x="7144" y="51530"/>
                      </a:cubicBezTo>
                      <a:cubicBezTo>
                        <a:pt x="7144" y="76010"/>
                        <a:pt x="27051" y="95917"/>
                        <a:pt x="51530" y="95917"/>
                      </a:cubicBezTo>
                      <a:cubicBezTo>
                        <a:pt x="76009" y="95917"/>
                        <a:pt x="95917" y="76010"/>
                        <a:pt x="95917" y="51530"/>
                      </a:cubicBezTo>
                      <a:cubicBezTo>
                        <a:pt x="95917" y="27051"/>
                        <a:pt x="76009" y="7144"/>
                        <a:pt x="51530" y="7144"/>
                      </a:cubicBezTo>
                      <a:close/>
                      <a:moveTo>
                        <a:pt x="51530" y="73724"/>
                      </a:moveTo>
                      <a:cubicBezTo>
                        <a:pt x="39243" y="73724"/>
                        <a:pt x="29337" y="63722"/>
                        <a:pt x="29337" y="51530"/>
                      </a:cubicBezTo>
                      <a:cubicBezTo>
                        <a:pt x="29337" y="39338"/>
                        <a:pt x="39338" y="29337"/>
                        <a:pt x="51530" y="29337"/>
                      </a:cubicBezTo>
                      <a:cubicBezTo>
                        <a:pt x="63722" y="29337"/>
                        <a:pt x="73723" y="39338"/>
                        <a:pt x="73723" y="51530"/>
                      </a:cubicBezTo>
                      <a:cubicBezTo>
                        <a:pt x="73723" y="63722"/>
                        <a:pt x="63722" y="73724"/>
                        <a:pt x="51530" y="7372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06" name="Google Shape;206;p7"/>
                <p:cNvSpPr/>
                <p:nvPr/>
              </p:nvSpPr>
              <p:spPr>
                <a:xfrm>
                  <a:off x="5684987" y="3799522"/>
                  <a:ext cx="142875" cy="28575"/>
                </a:xfrm>
                <a:custGeom>
                  <a:avLst/>
                  <a:gdLst/>
                  <a:ahLst/>
                  <a:cxnLst/>
                  <a:rect l="l" t="t" r="r" b="b"/>
                  <a:pathLst>
                    <a:path w="142875" h="28575" extrusionOk="0">
                      <a:moveTo>
                        <a:pt x="129350" y="7144"/>
                      </a:moveTo>
                      <a:lnTo>
                        <a:pt x="18288" y="7144"/>
                      </a:lnTo>
                      <a:cubicBezTo>
                        <a:pt x="12192" y="7144"/>
                        <a:pt x="7144" y="12097"/>
                        <a:pt x="7144" y="18288"/>
                      </a:cubicBezTo>
                      <a:cubicBezTo>
                        <a:pt x="7144" y="24479"/>
                        <a:pt x="12097" y="29432"/>
                        <a:pt x="18288" y="29432"/>
                      </a:cubicBezTo>
                      <a:lnTo>
                        <a:pt x="129350" y="29432"/>
                      </a:lnTo>
                      <a:cubicBezTo>
                        <a:pt x="135446" y="29432"/>
                        <a:pt x="140494" y="24479"/>
                        <a:pt x="140494" y="18288"/>
                      </a:cubicBezTo>
                      <a:cubicBezTo>
                        <a:pt x="140494" y="12097"/>
                        <a:pt x="135446" y="7144"/>
                        <a:pt x="129350"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07" name="Google Shape;207;p7"/>
                <p:cNvSpPr/>
                <p:nvPr/>
              </p:nvSpPr>
              <p:spPr>
                <a:xfrm>
                  <a:off x="5684987" y="3755040"/>
                  <a:ext cx="142875" cy="28575"/>
                </a:xfrm>
                <a:custGeom>
                  <a:avLst/>
                  <a:gdLst/>
                  <a:ahLst/>
                  <a:cxnLst/>
                  <a:rect l="l" t="t" r="r" b="b"/>
                  <a:pathLst>
                    <a:path w="142875" h="28575" extrusionOk="0">
                      <a:moveTo>
                        <a:pt x="129350" y="7144"/>
                      </a:moveTo>
                      <a:lnTo>
                        <a:pt x="18288" y="7144"/>
                      </a:lnTo>
                      <a:cubicBezTo>
                        <a:pt x="12192" y="7144"/>
                        <a:pt x="7144" y="12097"/>
                        <a:pt x="7144" y="18288"/>
                      </a:cubicBezTo>
                      <a:cubicBezTo>
                        <a:pt x="7144" y="24479"/>
                        <a:pt x="12097" y="29432"/>
                        <a:pt x="18288" y="29432"/>
                      </a:cubicBezTo>
                      <a:lnTo>
                        <a:pt x="129350" y="29432"/>
                      </a:lnTo>
                      <a:cubicBezTo>
                        <a:pt x="135446" y="29432"/>
                        <a:pt x="140494" y="24479"/>
                        <a:pt x="140494" y="18288"/>
                      </a:cubicBezTo>
                      <a:cubicBezTo>
                        <a:pt x="140494" y="12097"/>
                        <a:pt x="135446" y="7144"/>
                        <a:pt x="129350"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08" name="Google Shape;208;p7"/>
                <p:cNvSpPr/>
                <p:nvPr/>
              </p:nvSpPr>
              <p:spPr>
                <a:xfrm>
                  <a:off x="5684987" y="3710654"/>
                  <a:ext cx="142875" cy="28575"/>
                </a:xfrm>
                <a:custGeom>
                  <a:avLst/>
                  <a:gdLst/>
                  <a:ahLst/>
                  <a:cxnLst/>
                  <a:rect l="l" t="t" r="r" b="b"/>
                  <a:pathLst>
                    <a:path w="142875" h="28575" extrusionOk="0">
                      <a:moveTo>
                        <a:pt x="129350" y="7144"/>
                      </a:moveTo>
                      <a:lnTo>
                        <a:pt x="18288" y="7144"/>
                      </a:lnTo>
                      <a:cubicBezTo>
                        <a:pt x="12192" y="7144"/>
                        <a:pt x="7144" y="12097"/>
                        <a:pt x="7144" y="18288"/>
                      </a:cubicBezTo>
                      <a:cubicBezTo>
                        <a:pt x="7144" y="24479"/>
                        <a:pt x="12097" y="29432"/>
                        <a:pt x="18288" y="29432"/>
                      </a:cubicBezTo>
                      <a:lnTo>
                        <a:pt x="129350" y="29432"/>
                      </a:lnTo>
                      <a:cubicBezTo>
                        <a:pt x="135446" y="29432"/>
                        <a:pt x="140494" y="24479"/>
                        <a:pt x="140494" y="18288"/>
                      </a:cubicBezTo>
                      <a:cubicBezTo>
                        <a:pt x="140494" y="12097"/>
                        <a:pt x="135446" y="7144"/>
                        <a:pt x="129350"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09" name="Google Shape;209;p7"/>
                <p:cNvSpPr/>
                <p:nvPr/>
              </p:nvSpPr>
              <p:spPr>
                <a:xfrm>
                  <a:off x="5707180" y="3666267"/>
                  <a:ext cx="95250" cy="28575"/>
                </a:xfrm>
                <a:custGeom>
                  <a:avLst/>
                  <a:gdLst/>
                  <a:ahLst/>
                  <a:cxnLst/>
                  <a:rect l="l" t="t" r="r" b="b"/>
                  <a:pathLst>
                    <a:path w="95250" h="28575" extrusionOk="0">
                      <a:moveTo>
                        <a:pt x="84867" y="7144"/>
                      </a:moveTo>
                      <a:lnTo>
                        <a:pt x="18288" y="7144"/>
                      </a:lnTo>
                      <a:cubicBezTo>
                        <a:pt x="12192" y="7144"/>
                        <a:pt x="7144" y="12097"/>
                        <a:pt x="7144" y="18288"/>
                      </a:cubicBezTo>
                      <a:cubicBezTo>
                        <a:pt x="7144" y="24479"/>
                        <a:pt x="12097" y="29432"/>
                        <a:pt x="18288" y="29432"/>
                      </a:cubicBezTo>
                      <a:lnTo>
                        <a:pt x="84867" y="29432"/>
                      </a:lnTo>
                      <a:cubicBezTo>
                        <a:pt x="90964" y="29432"/>
                        <a:pt x="96012" y="24479"/>
                        <a:pt x="96012" y="18288"/>
                      </a:cubicBezTo>
                      <a:cubicBezTo>
                        <a:pt x="96012" y="12097"/>
                        <a:pt x="91059" y="7144"/>
                        <a:pt x="84867"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grpSp>
      <p:sp>
        <p:nvSpPr>
          <p:cNvPr id="210" name="Google Shape;210;p7"/>
          <p:cNvSpPr txBox="1"/>
          <p:nvPr/>
        </p:nvSpPr>
        <p:spPr>
          <a:xfrm>
            <a:off x="833377" y="4606724"/>
            <a:ext cx="685992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chemeClr val="lt1"/>
                </a:solidFill>
                <a:latin typeface="Arial"/>
                <a:ea typeface="Arial"/>
                <a:cs typeface="Arial"/>
                <a:sym typeface="Arial"/>
              </a:rPr>
              <a:t>Warikoo,. (2014). Proposed Methodology for Cyber Criminal Profiling. Information Security Journal: A Global Perspective. 23. 10.1080/19393555.2014.931491.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211" name="Google Shape;211;p7"/>
          <p:cNvSpPr txBox="1"/>
          <p:nvPr/>
        </p:nvSpPr>
        <p:spPr>
          <a:xfrm>
            <a:off x="280964" y="3038573"/>
            <a:ext cx="8451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1" u="none" strike="noStrike" cap="none">
                <a:solidFill>
                  <a:srgbClr val="FFC000"/>
                </a:solidFill>
                <a:latin typeface="Arial"/>
                <a:ea typeface="Arial"/>
                <a:cs typeface="Arial"/>
                <a:sym typeface="Arial"/>
              </a:rPr>
              <a:t>methodology</a:t>
            </a:r>
            <a:endParaRPr sz="1400" b="0" i="0" u="none" strike="noStrike" cap="none">
              <a:solidFill>
                <a:srgbClr val="000000"/>
              </a:solidFill>
              <a:latin typeface="Arial"/>
              <a:ea typeface="Arial"/>
              <a:cs typeface="Arial"/>
              <a:sym typeface="Arial"/>
            </a:endParaRPr>
          </a:p>
        </p:txBody>
      </p:sp>
      <p:sp>
        <p:nvSpPr>
          <p:cNvPr id="212" name="Google Shape;212;p7"/>
          <p:cNvSpPr txBox="1"/>
          <p:nvPr/>
        </p:nvSpPr>
        <p:spPr>
          <a:xfrm>
            <a:off x="269139" y="2005955"/>
            <a:ext cx="11592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1" u="none" strike="noStrike" cap="none">
                <a:solidFill>
                  <a:srgbClr val="FFC000"/>
                </a:solidFill>
                <a:latin typeface="Arial"/>
                <a:ea typeface="Arial"/>
                <a:cs typeface="Arial"/>
                <a:sym typeface="Arial"/>
              </a:rPr>
              <a:t>research questions</a:t>
            </a:r>
            <a:endParaRPr sz="1400" b="0" i="0" u="none" strike="noStrike" cap="none">
              <a:solidFill>
                <a:srgbClr val="000000"/>
              </a:solidFill>
              <a:latin typeface="Arial"/>
              <a:ea typeface="Arial"/>
              <a:cs typeface="Arial"/>
              <a:sym typeface="Arial"/>
            </a:endParaRPr>
          </a:p>
        </p:txBody>
      </p:sp>
      <p:grpSp>
        <p:nvGrpSpPr>
          <p:cNvPr id="213" name="Google Shape;213;p7"/>
          <p:cNvGrpSpPr/>
          <p:nvPr/>
        </p:nvGrpSpPr>
        <p:grpSpPr>
          <a:xfrm rot="5400000">
            <a:off x="7519452" y="2745736"/>
            <a:ext cx="144979" cy="90049"/>
            <a:chOff x="4923925" y="1877500"/>
            <a:chExt cx="59525" cy="36975"/>
          </a:xfrm>
        </p:grpSpPr>
        <p:sp>
          <p:nvSpPr>
            <p:cNvPr id="214" name="Google Shape;214;p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 name="Google Shape;216;p7"/>
          <p:cNvGrpSpPr/>
          <p:nvPr/>
        </p:nvGrpSpPr>
        <p:grpSpPr>
          <a:xfrm rot="5400000">
            <a:off x="4738677" y="2754207"/>
            <a:ext cx="144979" cy="90049"/>
            <a:chOff x="4923925" y="1877500"/>
            <a:chExt cx="59525" cy="36975"/>
          </a:xfrm>
        </p:grpSpPr>
        <p:sp>
          <p:nvSpPr>
            <p:cNvPr id="217" name="Google Shape;217;p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7"/>
          <p:cNvGrpSpPr/>
          <p:nvPr/>
        </p:nvGrpSpPr>
        <p:grpSpPr>
          <a:xfrm rot="5400000">
            <a:off x="2092975" y="2754208"/>
            <a:ext cx="144979" cy="90049"/>
            <a:chOff x="4923925" y="1877500"/>
            <a:chExt cx="59525" cy="36975"/>
          </a:xfrm>
        </p:grpSpPr>
        <p:sp>
          <p:nvSpPr>
            <p:cNvPr id="220" name="Google Shape;220;p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9"/>
          <p:cNvSpPr txBox="1"/>
          <p:nvPr/>
        </p:nvSpPr>
        <p:spPr>
          <a:xfrm>
            <a:off x="1079774" y="497650"/>
            <a:ext cx="7331100" cy="43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Hacker Profiling: Novice (Low Motivation)</a:t>
            </a:r>
            <a:endParaRPr sz="2000" b="0" i="0" u="none" strike="noStrike" cap="none">
              <a:solidFill>
                <a:schemeClr val="lt1"/>
              </a:solidFill>
              <a:latin typeface="Oswald"/>
              <a:ea typeface="Oswald"/>
              <a:cs typeface="Oswald"/>
              <a:sym typeface="Oswald"/>
            </a:endParaRPr>
          </a:p>
        </p:txBody>
      </p:sp>
      <p:sp>
        <p:nvSpPr>
          <p:cNvPr id="227" name="Google Shape;227;p9"/>
          <p:cNvSpPr/>
          <p:nvPr/>
        </p:nvSpPr>
        <p:spPr>
          <a:xfrm>
            <a:off x="1158478" y="243065"/>
            <a:ext cx="1170000" cy="216000"/>
          </a:xfrm>
          <a:prstGeom prst="homePlate">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About BetterBe</a:t>
            </a:r>
            <a:endParaRPr sz="1400" b="0" i="0" u="none" strike="noStrike" cap="none">
              <a:solidFill>
                <a:srgbClr val="000000"/>
              </a:solidFill>
              <a:latin typeface="Arial"/>
              <a:ea typeface="Arial"/>
              <a:cs typeface="Arial"/>
              <a:sym typeface="Arial"/>
            </a:endParaRPr>
          </a:p>
        </p:txBody>
      </p:sp>
      <p:sp>
        <p:nvSpPr>
          <p:cNvPr id="228" name="Google Shape;228;p9"/>
          <p:cNvSpPr/>
          <p:nvPr/>
        </p:nvSpPr>
        <p:spPr>
          <a:xfrm>
            <a:off x="2263915"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3369352" y="243065"/>
            <a:ext cx="1170000" cy="216061"/>
          </a:xfrm>
          <a:prstGeom prst="chevron">
            <a:avLst>
              <a:gd name="adj" fmla="val 50000"/>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Hacker Profiling</a:t>
            </a: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4474789"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MITRE ATT&amp;CK Matrix</a:t>
            </a:r>
            <a:endParaRPr sz="1400" b="0" i="0" u="none" strike="noStrike" cap="none">
              <a:solidFill>
                <a:srgbClr val="000000"/>
              </a:solidFill>
              <a:latin typeface="Arial"/>
              <a:ea typeface="Arial"/>
              <a:cs typeface="Arial"/>
              <a:sym typeface="Arial"/>
            </a:endParaRPr>
          </a:p>
        </p:txBody>
      </p:sp>
      <p:sp>
        <p:nvSpPr>
          <p:cNvPr id="231" name="Google Shape;231;p9"/>
          <p:cNvSpPr/>
          <p:nvPr/>
        </p:nvSpPr>
        <p:spPr>
          <a:xfrm>
            <a:off x="5580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Attack Tree + </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Network Topology</a:t>
            </a:r>
            <a:endParaRPr sz="800" b="0" i="0" u="none" strike="noStrike" cap="none">
              <a:solidFill>
                <a:srgbClr val="000000"/>
              </a:solidFill>
              <a:latin typeface="Arial"/>
              <a:ea typeface="Arial"/>
              <a:cs typeface="Arial"/>
              <a:sym typeface="Arial"/>
            </a:endParaRPr>
          </a:p>
        </p:txBody>
      </p:sp>
      <p:sp>
        <p:nvSpPr>
          <p:cNvPr id="232" name="Google Shape;232;p9"/>
          <p:cNvSpPr/>
          <p:nvPr/>
        </p:nvSpPr>
        <p:spPr>
          <a:xfrm>
            <a:off x="6696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p:txBody>
      </p:sp>
      <p:pic>
        <p:nvPicPr>
          <p:cNvPr id="233" name="Google Shape;233;p9"/>
          <p:cNvPicPr preferRelativeResize="0"/>
          <p:nvPr/>
        </p:nvPicPr>
        <p:blipFill rotWithShape="1">
          <a:blip r:embed="rId3">
            <a:alphaModFix/>
          </a:blip>
          <a:srcRect l="5822" r="5822"/>
          <a:stretch/>
        </p:blipFill>
        <p:spPr>
          <a:xfrm>
            <a:off x="1157445" y="1114824"/>
            <a:ext cx="1238400" cy="1238400"/>
          </a:xfrm>
          <a:prstGeom prst="ellipse">
            <a:avLst/>
          </a:prstGeom>
          <a:noFill/>
          <a:ln>
            <a:noFill/>
          </a:ln>
        </p:spPr>
      </p:pic>
      <p:sp>
        <p:nvSpPr>
          <p:cNvPr id="234" name="Google Shape;234;p9"/>
          <p:cNvSpPr txBox="1"/>
          <p:nvPr/>
        </p:nvSpPr>
        <p:spPr>
          <a:xfrm>
            <a:off x="833375" y="2403675"/>
            <a:ext cx="1785000" cy="667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Name: Kenneth Schuchman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Age: 21</a:t>
            </a:r>
            <a:endParaRPr sz="1200" b="0" i="0" u="none" strike="noStrike" cap="none">
              <a:solidFill>
                <a:srgbClr val="000000"/>
              </a:solidFill>
              <a:latin typeface="Arial"/>
              <a:ea typeface="Arial"/>
              <a:cs typeface="Arial"/>
              <a:sym typeface="Arial"/>
            </a:endParaRPr>
          </a:p>
        </p:txBody>
      </p:sp>
      <p:grpSp>
        <p:nvGrpSpPr>
          <p:cNvPr id="235" name="Google Shape;235;p9"/>
          <p:cNvGrpSpPr/>
          <p:nvPr/>
        </p:nvGrpSpPr>
        <p:grpSpPr>
          <a:xfrm>
            <a:off x="1085608" y="3248789"/>
            <a:ext cx="1341103" cy="321420"/>
            <a:chOff x="1106093" y="3183202"/>
            <a:chExt cx="1341103" cy="321420"/>
          </a:xfrm>
        </p:grpSpPr>
        <p:sp>
          <p:nvSpPr>
            <p:cNvPr id="236" name="Google Shape;236;p9"/>
            <p:cNvSpPr/>
            <p:nvPr/>
          </p:nvSpPr>
          <p:spPr>
            <a:xfrm>
              <a:off x="1158478" y="3360622"/>
              <a:ext cx="1237367" cy="144000"/>
            </a:xfrm>
            <a:prstGeom prst="roundRect">
              <a:avLst>
                <a:gd name="adj" fmla="val 50000"/>
              </a:avLst>
            </a:prstGeom>
            <a:solidFill>
              <a:srgbClr val="FFAC0B">
                <a:alpha val="11764"/>
              </a:srgbClr>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5177A4"/>
                </a:solidFill>
                <a:latin typeface="Calibri"/>
                <a:ea typeface="Calibri"/>
                <a:cs typeface="Calibri"/>
                <a:sym typeface="Calibri"/>
              </a:endParaRPr>
            </a:p>
          </p:txBody>
        </p:sp>
        <p:sp>
          <p:nvSpPr>
            <p:cNvPr id="237" name="Google Shape;237;p9"/>
            <p:cNvSpPr/>
            <p:nvPr/>
          </p:nvSpPr>
          <p:spPr>
            <a:xfrm>
              <a:off x="1158485" y="3360613"/>
              <a:ext cx="446700" cy="144000"/>
            </a:xfrm>
            <a:prstGeom prst="roundRect">
              <a:avLst>
                <a:gd name="adj" fmla="val 50000"/>
              </a:avLst>
            </a:prstGeom>
            <a:solidFill>
              <a:srgbClr val="FFAC0B"/>
            </a:solidFill>
            <a:ln>
              <a:noFill/>
            </a:ln>
          </p:spPr>
          <p:txBody>
            <a:bodyPr spcFirstLastPara="1" wrap="square" lIns="27000" tIns="27000" rIns="27000" bIns="2700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371A33"/>
                  </a:solidFill>
                  <a:latin typeface="Calibri"/>
                  <a:ea typeface="Calibri"/>
                  <a:cs typeface="Calibri"/>
                  <a:sym typeface="Calibri"/>
                </a:rPr>
                <a:t>Low</a:t>
              </a:r>
              <a:endParaRPr sz="700" b="0" i="0" u="none" strike="noStrike" cap="none">
                <a:solidFill>
                  <a:srgbClr val="371A33"/>
                </a:solidFill>
                <a:latin typeface="Calibri"/>
                <a:ea typeface="Calibri"/>
                <a:cs typeface="Calibri"/>
                <a:sym typeface="Calibri"/>
              </a:endParaRPr>
            </a:p>
          </p:txBody>
        </p:sp>
        <p:sp>
          <p:nvSpPr>
            <p:cNvPr id="238" name="Google Shape;238;p9"/>
            <p:cNvSpPr txBox="1"/>
            <p:nvPr/>
          </p:nvSpPr>
          <p:spPr>
            <a:xfrm>
              <a:off x="1106093" y="3183202"/>
              <a:ext cx="1341103" cy="216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Motivation Level</a:t>
              </a:r>
              <a:endParaRPr sz="900" b="0" i="0" u="none" strike="noStrike" cap="none">
                <a:solidFill>
                  <a:srgbClr val="000000"/>
                </a:solidFill>
                <a:latin typeface="Arial"/>
                <a:ea typeface="Arial"/>
                <a:cs typeface="Arial"/>
                <a:sym typeface="Arial"/>
              </a:endParaRPr>
            </a:p>
          </p:txBody>
        </p:sp>
      </p:grpSp>
      <p:grpSp>
        <p:nvGrpSpPr>
          <p:cNvPr id="239" name="Google Shape;239;p9"/>
          <p:cNvGrpSpPr/>
          <p:nvPr/>
        </p:nvGrpSpPr>
        <p:grpSpPr>
          <a:xfrm>
            <a:off x="1085608" y="3687516"/>
            <a:ext cx="1341103" cy="321420"/>
            <a:chOff x="1085608" y="3629644"/>
            <a:chExt cx="1341103" cy="321420"/>
          </a:xfrm>
        </p:grpSpPr>
        <p:sp>
          <p:nvSpPr>
            <p:cNvPr id="240" name="Google Shape;240;p9"/>
            <p:cNvSpPr/>
            <p:nvPr/>
          </p:nvSpPr>
          <p:spPr>
            <a:xfrm>
              <a:off x="1137993" y="3807064"/>
              <a:ext cx="1237367" cy="144000"/>
            </a:xfrm>
            <a:prstGeom prst="roundRect">
              <a:avLst>
                <a:gd name="adj" fmla="val 50000"/>
              </a:avLst>
            </a:prstGeom>
            <a:solidFill>
              <a:srgbClr val="FFAC0B">
                <a:alpha val="11764"/>
              </a:srgbClr>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5177A4"/>
                </a:solidFill>
                <a:latin typeface="Calibri"/>
                <a:ea typeface="Calibri"/>
                <a:cs typeface="Calibri"/>
                <a:sym typeface="Calibri"/>
              </a:endParaRPr>
            </a:p>
          </p:txBody>
        </p:sp>
        <p:sp>
          <p:nvSpPr>
            <p:cNvPr id="241" name="Google Shape;241;p9"/>
            <p:cNvSpPr/>
            <p:nvPr/>
          </p:nvSpPr>
          <p:spPr>
            <a:xfrm>
              <a:off x="1137994" y="3807064"/>
              <a:ext cx="469693" cy="144000"/>
            </a:xfrm>
            <a:prstGeom prst="roundRect">
              <a:avLst>
                <a:gd name="adj" fmla="val 50000"/>
              </a:avLst>
            </a:prstGeom>
            <a:solidFill>
              <a:srgbClr val="FFAC0B"/>
            </a:solidFill>
            <a:ln>
              <a:noFill/>
            </a:ln>
          </p:spPr>
          <p:txBody>
            <a:bodyPr spcFirstLastPara="1" wrap="square" lIns="27000" tIns="27000" rIns="27000" bIns="2700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371A33"/>
                  </a:solidFill>
                  <a:latin typeface="Calibri"/>
                  <a:ea typeface="Calibri"/>
                  <a:cs typeface="Calibri"/>
                  <a:sym typeface="Calibri"/>
                </a:rPr>
                <a:t>Low</a:t>
              </a:r>
              <a:endParaRPr sz="700" b="0" i="0" u="none" strike="noStrike" cap="none">
                <a:solidFill>
                  <a:srgbClr val="371A33"/>
                </a:solidFill>
                <a:latin typeface="Calibri"/>
                <a:ea typeface="Calibri"/>
                <a:cs typeface="Calibri"/>
                <a:sym typeface="Calibri"/>
              </a:endParaRPr>
            </a:p>
          </p:txBody>
        </p:sp>
        <p:sp>
          <p:nvSpPr>
            <p:cNvPr id="242" name="Google Shape;242;p9"/>
            <p:cNvSpPr txBox="1"/>
            <p:nvPr/>
          </p:nvSpPr>
          <p:spPr>
            <a:xfrm>
              <a:off x="1085608" y="3629644"/>
              <a:ext cx="1341103" cy="216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Skill + Resource Level</a:t>
              </a:r>
              <a:endParaRPr sz="900" b="0" i="0" u="none" strike="noStrike" cap="none">
                <a:solidFill>
                  <a:srgbClr val="000000"/>
                </a:solidFill>
                <a:latin typeface="Arial"/>
                <a:ea typeface="Arial"/>
                <a:cs typeface="Arial"/>
                <a:sym typeface="Arial"/>
              </a:endParaRPr>
            </a:p>
          </p:txBody>
        </p:sp>
      </p:grpSp>
      <p:grpSp>
        <p:nvGrpSpPr>
          <p:cNvPr id="243" name="Google Shape;243;p9"/>
          <p:cNvGrpSpPr/>
          <p:nvPr/>
        </p:nvGrpSpPr>
        <p:grpSpPr>
          <a:xfrm>
            <a:off x="1085608" y="4126242"/>
            <a:ext cx="1341103" cy="329136"/>
            <a:chOff x="1085608" y="4126242"/>
            <a:chExt cx="1341103" cy="329136"/>
          </a:xfrm>
        </p:grpSpPr>
        <p:sp>
          <p:nvSpPr>
            <p:cNvPr id="244" name="Google Shape;244;p9"/>
            <p:cNvSpPr/>
            <p:nvPr/>
          </p:nvSpPr>
          <p:spPr>
            <a:xfrm>
              <a:off x="1137993" y="4311378"/>
              <a:ext cx="1237367" cy="144000"/>
            </a:xfrm>
            <a:prstGeom prst="roundRect">
              <a:avLst>
                <a:gd name="adj" fmla="val 50000"/>
              </a:avLst>
            </a:prstGeom>
            <a:solidFill>
              <a:srgbClr val="FFAC0B">
                <a:alpha val="11764"/>
              </a:srgbClr>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5177A4"/>
                </a:solidFill>
                <a:latin typeface="Calibri"/>
                <a:ea typeface="Calibri"/>
                <a:cs typeface="Calibri"/>
                <a:sym typeface="Calibri"/>
              </a:endParaRPr>
            </a:p>
          </p:txBody>
        </p:sp>
        <p:sp>
          <p:nvSpPr>
            <p:cNvPr id="245" name="Google Shape;245;p9"/>
            <p:cNvSpPr/>
            <p:nvPr/>
          </p:nvSpPr>
          <p:spPr>
            <a:xfrm>
              <a:off x="1138000" y="4311375"/>
              <a:ext cx="773700" cy="144000"/>
            </a:xfrm>
            <a:prstGeom prst="roundRect">
              <a:avLst>
                <a:gd name="adj" fmla="val 50000"/>
              </a:avLst>
            </a:prstGeom>
            <a:solidFill>
              <a:srgbClr val="FFAC0B"/>
            </a:solidFill>
            <a:ln>
              <a:noFill/>
            </a:ln>
          </p:spPr>
          <p:txBody>
            <a:bodyPr spcFirstLastPara="1" wrap="square" lIns="27000" tIns="27000" rIns="27000" bIns="2700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371A33"/>
                  </a:solidFill>
                  <a:latin typeface="Calibri"/>
                  <a:ea typeface="Calibri"/>
                  <a:cs typeface="Calibri"/>
                  <a:sym typeface="Calibri"/>
                </a:rPr>
                <a:t>Low - Medium</a:t>
              </a:r>
              <a:endParaRPr sz="700" b="0" i="0" u="none" strike="noStrike" cap="none">
                <a:solidFill>
                  <a:srgbClr val="371A33"/>
                </a:solidFill>
                <a:latin typeface="Calibri"/>
                <a:ea typeface="Calibri"/>
                <a:cs typeface="Calibri"/>
                <a:sym typeface="Calibri"/>
              </a:endParaRPr>
            </a:p>
          </p:txBody>
        </p:sp>
        <p:sp>
          <p:nvSpPr>
            <p:cNvPr id="246" name="Google Shape;246;p9"/>
            <p:cNvSpPr txBox="1"/>
            <p:nvPr/>
          </p:nvSpPr>
          <p:spPr>
            <a:xfrm>
              <a:off x="1085608" y="4126242"/>
              <a:ext cx="1341103" cy="216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Attack Severity </a:t>
              </a:r>
              <a:endParaRPr sz="900" b="0" i="0" u="none" strike="noStrike" cap="none">
                <a:solidFill>
                  <a:srgbClr val="000000"/>
                </a:solidFill>
                <a:latin typeface="Arial"/>
                <a:ea typeface="Arial"/>
                <a:cs typeface="Arial"/>
                <a:sym typeface="Arial"/>
              </a:endParaRPr>
            </a:p>
          </p:txBody>
        </p:sp>
      </p:grpSp>
      <p:grpSp>
        <p:nvGrpSpPr>
          <p:cNvPr id="247" name="Google Shape;247;p9"/>
          <p:cNvGrpSpPr/>
          <p:nvPr/>
        </p:nvGrpSpPr>
        <p:grpSpPr>
          <a:xfrm>
            <a:off x="2618474" y="974762"/>
            <a:ext cx="5792413" cy="667500"/>
            <a:chOff x="2796244" y="1114824"/>
            <a:chExt cx="5761302" cy="667500"/>
          </a:xfrm>
        </p:grpSpPr>
        <p:sp>
          <p:nvSpPr>
            <p:cNvPr id="248" name="Google Shape;248;p9"/>
            <p:cNvSpPr/>
            <p:nvPr/>
          </p:nvSpPr>
          <p:spPr>
            <a:xfrm>
              <a:off x="2905246" y="1114824"/>
              <a:ext cx="5652300" cy="667500"/>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200" b="0" i="0" u="none" strike="noStrike" cap="none">
                  <a:solidFill>
                    <a:srgbClr val="282829"/>
                  </a:solidFill>
                  <a:latin typeface="Calibri"/>
                  <a:ea typeface="Calibri"/>
                  <a:cs typeface="Calibri"/>
                  <a:sym typeface="Calibri"/>
                </a:rPr>
                <a:t>Pleaded guilty as a creator and operator of multiple DDoS IoT botnets, including Satori.</a:t>
              </a:r>
              <a:endParaRPr sz="1200" b="0" i="0" u="none" strike="noStrike" cap="none">
                <a:solidFill>
                  <a:srgbClr val="282829"/>
                </a:solidFill>
                <a:latin typeface="Calibri"/>
                <a:ea typeface="Calibri"/>
                <a:cs typeface="Calibri"/>
                <a:sym typeface="Calibri"/>
              </a:endParaRPr>
            </a:p>
          </p:txBody>
        </p:sp>
        <p:sp>
          <p:nvSpPr>
            <p:cNvPr id="249" name="Google Shape;249;p9"/>
            <p:cNvSpPr/>
            <p:nvPr/>
          </p:nvSpPr>
          <p:spPr>
            <a:xfrm rot="2479883">
              <a:off x="2847390" y="1402365"/>
              <a:ext cx="188973" cy="226169"/>
            </a:xfrm>
            <a:prstGeom prst="rtTriangle">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0" name="Google Shape;250;p9"/>
          <p:cNvSpPr txBox="1"/>
          <p:nvPr/>
        </p:nvSpPr>
        <p:spPr>
          <a:xfrm>
            <a:off x="2807425" y="1722812"/>
            <a:ext cx="5682900" cy="1321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AC0B"/>
                </a:solidFill>
                <a:latin typeface="Calibri"/>
                <a:ea typeface="Calibri"/>
                <a:cs typeface="Calibri"/>
                <a:sym typeface="Calibri"/>
              </a:rPr>
              <a:t>Motives:</a:t>
            </a:r>
            <a:endParaRPr sz="1400" b="0" i="0" u="none" strike="noStrike" cap="none">
              <a:solidFill>
                <a:srgbClr val="000000"/>
              </a:solidFill>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Go after attention + money, not necessarily after BetterBe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Want to prove their abilities and gain respect in the hacking community</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200"/>
              <a:buFont typeface="Arial"/>
              <a:buNone/>
            </a:pPr>
            <a:r>
              <a:rPr lang="en-US" sz="1200" b="0" i="0" u="none" strike="noStrike" cap="none">
                <a:solidFill>
                  <a:srgbClr val="FFAC0B"/>
                </a:solidFill>
                <a:latin typeface="Calibri"/>
                <a:ea typeface="Calibri"/>
                <a:cs typeface="Calibri"/>
                <a:sym typeface="Calibri"/>
              </a:rPr>
              <a:t>Personality Traits:</a:t>
            </a:r>
            <a:endParaRPr sz="1400" b="0" i="0" u="none" strike="noStrike" cap="none">
              <a:solidFill>
                <a:srgbClr val="000000"/>
              </a:solidFill>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Brash + greedy</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200"/>
              <a:buFont typeface="Arial"/>
              <a:buNone/>
            </a:pPr>
            <a:r>
              <a:rPr lang="en-US" sz="1200" b="0" i="0" u="none" strike="noStrike" cap="none">
                <a:solidFill>
                  <a:srgbClr val="FFAC0B"/>
                </a:solidFill>
                <a:latin typeface="Calibri"/>
                <a:ea typeface="Calibri"/>
                <a:cs typeface="Calibri"/>
                <a:sym typeface="Calibri"/>
              </a:rPr>
              <a:t>Hackers in Action:</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AC0B"/>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AC0B"/>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aphicFrame>
        <p:nvGraphicFramePr>
          <p:cNvPr id="251" name="Google Shape;251;p9"/>
          <p:cNvGraphicFramePr/>
          <p:nvPr/>
        </p:nvGraphicFramePr>
        <p:xfrm>
          <a:off x="2807436" y="3018747"/>
          <a:ext cx="5792425" cy="1891140"/>
        </p:xfrm>
        <a:graphic>
          <a:graphicData uri="http://schemas.openxmlformats.org/drawingml/2006/table">
            <a:tbl>
              <a:tblPr firstRow="1" bandRow="1">
                <a:noFill/>
                <a:tableStyleId>{55455363-790F-4E51-8E7A-2CDD360E16E5}</a:tableStyleId>
              </a:tblPr>
              <a:tblGrid>
                <a:gridCol w="965400">
                  <a:extLst>
                    <a:ext uri="{9D8B030D-6E8A-4147-A177-3AD203B41FA5}">
                      <a16:colId xmlns:a16="http://schemas.microsoft.com/office/drawing/2014/main" val="20000"/>
                    </a:ext>
                  </a:extLst>
                </a:gridCol>
                <a:gridCol w="1082525">
                  <a:extLst>
                    <a:ext uri="{9D8B030D-6E8A-4147-A177-3AD203B41FA5}">
                      <a16:colId xmlns:a16="http://schemas.microsoft.com/office/drawing/2014/main" val="20001"/>
                    </a:ext>
                  </a:extLst>
                </a:gridCol>
                <a:gridCol w="1329325">
                  <a:extLst>
                    <a:ext uri="{9D8B030D-6E8A-4147-A177-3AD203B41FA5}">
                      <a16:colId xmlns:a16="http://schemas.microsoft.com/office/drawing/2014/main" val="20002"/>
                    </a:ext>
                  </a:extLst>
                </a:gridCol>
                <a:gridCol w="818350">
                  <a:extLst>
                    <a:ext uri="{9D8B030D-6E8A-4147-A177-3AD203B41FA5}">
                      <a16:colId xmlns:a16="http://schemas.microsoft.com/office/drawing/2014/main" val="20003"/>
                    </a:ext>
                  </a:extLst>
                </a:gridCol>
                <a:gridCol w="846325">
                  <a:extLst>
                    <a:ext uri="{9D8B030D-6E8A-4147-A177-3AD203B41FA5}">
                      <a16:colId xmlns:a16="http://schemas.microsoft.com/office/drawing/2014/main" val="20004"/>
                    </a:ext>
                  </a:extLst>
                </a:gridCol>
                <a:gridCol w="750500">
                  <a:extLst>
                    <a:ext uri="{9D8B030D-6E8A-4147-A177-3AD203B41FA5}">
                      <a16:colId xmlns:a16="http://schemas.microsoft.com/office/drawing/2014/main" val="20005"/>
                    </a:ext>
                  </a:extLst>
                </a:gridCol>
              </a:tblGrid>
              <a:tr h="298825">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MITRE Attack Category</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MITRE Attack Technique</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Attack Tools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Impact on BB</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Impact on BB Clients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Impact on </a:t>
                      </a:r>
                      <a:r>
                        <a:rPr lang="en-US" sz="700">
                          <a:solidFill>
                            <a:schemeClr val="dk1"/>
                          </a:solidFill>
                          <a:latin typeface="Calibri"/>
                          <a:ea typeface="Calibri"/>
                          <a:cs typeface="Calibri"/>
                          <a:sym typeface="Calibri"/>
                        </a:rPr>
                        <a:t>Lessees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extLst>
                  <a:ext uri="{0D108BD9-81ED-4DB2-BD59-A6C34878D82A}">
                    <a16:rowId xmlns:a16="http://schemas.microsoft.com/office/drawing/2014/main" val="10000"/>
                  </a:ext>
                </a:extLst>
              </a:tr>
              <a:tr h="304475">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Impact </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sng" strike="noStrike" cap="none">
                          <a:solidFill>
                            <a:schemeClr val="hlink"/>
                          </a:solidFill>
                          <a:latin typeface="Calibri"/>
                          <a:ea typeface="Calibri"/>
                          <a:cs typeface="Calibri"/>
                          <a:sym typeface="Calibri"/>
                          <a:hlinkClick r:id="rId4"/>
                        </a:rPr>
                        <a:t>Network denial of service</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Botnets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74750">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Resource development</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sng" strike="noStrike" cap="none">
                          <a:solidFill>
                            <a:schemeClr val="hlink"/>
                          </a:solidFill>
                          <a:latin typeface="Calibri"/>
                          <a:ea typeface="Calibri"/>
                          <a:cs typeface="Calibri"/>
                          <a:sym typeface="Calibri"/>
                          <a:hlinkClick r:id="rId5"/>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Acquire Infrastructure</a:t>
                      </a:r>
                      <a:r>
                        <a:rPr lang="en-US" sz="700" u="none" strike="noStrike" cap="none">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 Botnet</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Stress testers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70925">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Impact</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sng" strike="noStrike" cap="none">
                          <a:solidFill>
                            <a:schemeClr val="hlink"/>
                          </a:solidFill>
                          <a:latin typeface="Calibri"/>
                          <a:ea typeface="Calibri"/>
                          <a:cs typeface="Calibri"/>
                          <a:sym typeface="Calibri"/>
                          <a:hlinkClick r:id="rId6"/>
                        </a:rPr>
                        <a:t>Endpoint denial of service</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Botnets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00975">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Reconnaissance</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sng" strike="noStrike" cap="none">
                          <a:solidFill>
                            <a:schemeClr val="hlink"/>
                          </a:solidFill>
                          <a:latin typeface="Calibri"/>
                          <a:ea typeface="Calibri"/>
                          <a:cs typeface="Calibri"/>
                          <a:sym typeface="Calibri"/>
                          <a:hlinkClick r:id="rId7"/>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Active scanning</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Security scanners e.g. Zenmap to find open ports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00975">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Collection</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sng" strike="noStrike" cap="none">
                          <a:solidFill>
                            <a:schemeClr val="hlink"/>
                          </a:solidFill>
                          <a:latin typeface="Calibri"/>
                          <a:ea typeface="Calibri"/>
                          <a:cs typeface="Calibri"/>
                          <a:sym typeface="Calibri"/>
                          <a:hlinkClick r:id="rId8"/>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rPr>
                        <a:t>Adversary-in-the-middle</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0"/>
                            </a:ext>
                          </a:extLst>
                        </a:rPr>
                        <a:t>Packet sniffers e.g. Wireshark</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0"/>
          <p:cNvSpPr txBox="1"/>
          <p:nvPr/>
        </p:nvSpPr>
        <p:spPr>
          <a:xfrm>
            <a:off x="1079783" y="497647"/>
            <a:ext cx="6943083" cy="43858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Hacker Profiling: </a:t>
            </a:r>
            <a:r>
              <a:rPr lang="en-US" sz="2000" b="0" i="0" u="none" strike="noStrike" cap="none">
                <a:solidFill>
                  <a:schemeClr val="lt1"/>
                </a:solidFill>
                <a:latin typeface="Oswald"/>
                <a:ea typeface="Oswald"/>
                <a:cs typeface="Oswald"/>
                <a:sym typeface="Oswald"/>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rPr>
              <a:t>Cyber Criminals</a:t>
            </a:r>
            <a:r>
              <a:rPr lang="en-US" sz="2000" b="0" i="0" u="none" strike="noStrike" cap="none">
                <a:solidFill>
                  <a:schemeClr val="lt1"/>
                </a:solidFill>
                <a:latin typeface="Oswald"/>
                <a:ea typeface="Oswald"/>
                <a:cs typeface="Oswald"/>
                <a:sym typeface="Oswald"/>
              </a:rPr>
              <a:t> (Medium Motivation)</a:t>
            </a:r>
            <a:endParaRPr sz="2000" b="0" i="0" u="none" strike="noStrike" cap="none">
              <a:solidFill>
                <a:schemeClr val="lt1"/>
              </a:solidFill>
              <a:latin typeface="Oswald"/>
              <a:ea typeface="Oswald"/>
              <a:cs typeface="Oswald"/>
              <a:sym typeface="Oswald"/>
            </a:endParaRPr>
          </a:p>
        </p:txBody>
      </p:sp>
      <p:sp>
        <p:nvSpPr>
          <p:cNvPr id="257" name="Google Shape;257;p10"/>
          <p:cNvSpPr/>
          <p:nvPr/>
        </p:nvSpPr>
        <p:spPr>
          <a:xfrm>
            <a:off x="1158478" y="243065"/>
            <a:ext cx="1170000" cy="216000"/>
          </a:xfrm>
          <a:prstGeom prst="homePlate">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About BetterBe</a:t>
            </a: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2263915"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3369352" y="243065"/>
            <a:ext cx="1170000" cy="216061"/>
          </a:xfrm>
          <a:prstGeom prst="chevron">
            <a:avLst>
              <a:gd name="adj" fmla="val 50000"/>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Hacker Profiling</a:t>
            </a: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4474789"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MITRE ATT&amp;CK Matrix</a:t>
            </a:r>
            <a:endParaRPr sz="1400" b="0" i="0" u="none" strike="noStrike" cap="none">
              <a:solidFill>
                <a:srgbClr val="000000"/>
              </a:solidFill>
              <a:latin typeface="Arial"/>
              <a:ea typeface="Arial"/>
              <a:cs typeface="Arial"/>
              <a:sym typeface="Arial"/>
            </a:endParaRPr>
          </a:p>
        </p:txBody>
      </p:sp>
      <p:sp>
        <p:nvSpPr>
          <p:cNvPr id="261" name="Google Shape;261;p10"/>
          <p:cNvSpPr/>
          <p:nvPr/>
        </p:nvSpPr>
        <p:spPr>
          <a:xfrm>
            <a:off x="5580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Attack Tree + </a:t>
            </a:r>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Network Topology</a:t>
            </a: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6696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p:txBody>
      </p:sp>
      <p:pic>
        <p:nvPicPr>
          <p:cNvPr id="263" name="Google Shape;263;p10"/>
          <p:cNvPicPr preferRelativeResize="0"/>
          <p:nvPr/>
        </p:nvPicPr>
        <p:blipFill rotWithShape="1">
          <a:blip r:embed="rId3">
            <a:alphaModFix/>
          </a:blip>
          <a:srcRect l="12502" r="12494"/>
          <a:stretch/>
        </p:blipFill>
        <p:spPr>
          <a:xfrm>
            <a:off x="1163033" y="1090324"/>
            <a:ext cx="1238400" cy="1238400"/>
          </a:xfrm>
          <a:prstGeom prst="ellipse">
            <a:avLst/>
          </a:prstGeom>
          <a:noFill/>
          <a:ln>
            <a:noFill/>
          </a:ln>
        </p:spPr>
      </p:pic>
      <p:grpSp>
        <p:nvGrpSpPr>
          <p:cNvPr id="264" name="Google Shape;264;p10"/>
          <p:cNvGrpSpPr/>
          <p:nvPr/>
        </p:nvGrpSpPr>
        <p:grpSpPr>
          <a:xfrm>
            <a:off x="1085608" y="3248789"/>
            <a:ext cx="1341000" cy="321420"/>
            <a:chOff x="1106093" y="3183202"/>
            <a:chExt cx="1341000" cy="321420"/>
          </a:xfrm>
        </p:grpSpPr>
        <p:sp>
          <p:nvSpPr>
            <p:cNvPr id="265" name="Google Shape;265;p10"/>
            <p:cNvSpPr/>
            <p:nvPr/>
          </p:nvSpPr>
          <p:spPr>
            <a:xfrm>
              <a:off x="1158478" y="3360622"/>
              <a:ext cx="1237500" cy="144000"/>
            </a:xfrm>
            <a:prstGeom prst="roundRect">
              <a:avLst>
                <a:gd name="adj" fmla="val 50000"/>
              </a:avLst>
            </a:prstGeom>
            <a:solidFill>
              <a:srgbClr val="FFAC0B">
                <a:alpha val="11764"/>
              </a:srgbClr>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5177A4"/>
                </a:solidFill>
                <a:latin typeface="Calibri"/>
                <a:ea typeface="Calibri"/>
                <a:cs typeface="Calibri"/>
                <a:sym typeface="Calibri"/>
              </a:endParaRPr>
            </a:p>
          </p:txBody>
        </p:sp>
        <p:sp>
          <p:nvSpPr>
            <p:cNvPr id="266" name="Google Shape;266;p10"/>
            <p:cNvSpPr/>
            <p:nvPr/>
          </p:nvSpPr>
          <p:spPr>
            <a:xfrm>
              <a:off x="1534835" y="3360613"/>
              <a:ext cx="861300" cy="144000"/>
            </a:xfrm>
            <a:prstGeom prst="roundRect">
              <a:avLst>
                <a:gd name="adj" fmla="val 50000"/>
              </a:avLst>
            </a:prstGeom>
            <a:solidFill>
              <a:srgbClr val="FFAC0B"/>
            </a:solidFill>
            <a:ln>
              <a:noFill/>
            </a:ln>
          </p:spPr>
          <p:txBody>
            <a:bodyPr spcFirstLastPara="1" wrap="square" lIns="27000" tIns="27000" rIns="27000" bIns="2700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371A33"/>
                  </a:solidFill>
                  <a:latin typeface="Calibri"/>
                  <a:ea typeface="Calibri"/>
                  <a:cs typeface="Calibri"/>
                  <a:sym typeface="Calibri"/>
                </a:rPr>
                <a:t>Medium - High</a:t>
              </a:r>
              <a:endParaRPr sz="700" b="0" i="0" u="none" strike="noStrike" cap="none">
                <a:solidFill>
                  <a:srgbClr val="371A33"/>
                </a:solidFill>
                <a:latin typeface="Calibri"/>
                <a:ea typeface="Calibri"/>
                <a:cs typeface="Calibri"/>
                <a:sym typeface="Calibri"/>
              </a:endParaRPr>
            </a:p>
          </p:txBody>
        </p:sp>
        <p:sp>
          <p:nvSpPr>
            <p:cNvPr id="267" name="Google Shape;267;p10"/>
            <p:cNvSpPr txBox="1"/>
            <p:nvPr/>
          </p:nvSpPr>
          <p:spPr>
            <a:xfrm>
              <a:off x="1106093" y="3183202"/>
              <a:ext cx="1341000" cy="216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Motivation Level</a:t>
              </a:r>
              <a:endParaRPr sz="900" b="0" i="0" u="none" strike="noStrike" cap="none">
                <a:solidFill>
                  <a:srgbClr val="000000"/>
                </a:solidFill>
                <a:latin typeface="Arial"/>
                <a:ea typeface="Arial"/>
                <a:cs typeface="Arial"/>
                <a:sym typeface="Arial"/>
              </a:endParaRPr>
            </a:p>
          </p:txBody>
        </p:sp>
      </p:grpSp>
      <p:grpSp>
        <p:nvGrpSpPr>
          <p:cNvPr id="268" name="Google Shape;268;p10"/>
          <p:cNvGrpSpPr/>
          <p:nvPr/>
        </p:nvGrpSpPr>
        <p:grpSpPr>
          <a:xfrm>
            <a:off x="1085608" y="3683991"/>
            <a:ext cx="1341000" cy="324945"/>
            <a:chOff x="1085608" y="3626119"/>
            <a:chExt cx="1341000" cy="324945"/>
          </a:xfrm>
        </p:grpSpPr>
        <p:sp>
          <p:nvSpPr>
            <p:cNvPr id="269" name="Google Shape;269;p10"/>
            <p:cNvSpPr/>
            <p:nvPr/>
          </p:nvSpPr>
          <p:spPr>
            <a:xfrm>
              <a:off x="1137993" y="3807064"/>
              <a:ext cx="1237367" cy="144000"/>
            </a:xfrm>
            <a:prstGeom prst="roundRect">
              <a:avLst>
                <a:gd name="adj" fmla="val 50000"/>
              </a:avLst>
            </a:prstGeom>
            <a:solidFill>
              <a:srgbClr val="FFAC0B">
                <a:alpha val="11764"/>
              </a:srgbClr>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5177A4"/>
                </a:solidFill>
                <a:latin typeface="Calibri"/>
                <a:ea typeface="Calibri"/>
                <a:cs typeface="Calibri"/>
                <a:sym typeface="Calibri"/>
              </a:endParaRPr>
            </a:p>
          </p:txBody>
        </p:sp>
        <p:sp>
          <p:nvSpPr>
            <p:cNvPr id="270" name="Google Shape;270;p10"/>
            <p:cNvSpPr/>
            <p:nvPr/>
          </p:nvSpPr>
          <p:spPr>
            <a:xfrm>
              <a:off x="1508569" y="3807064"/>
              <a:ext cx="469800" cy="144000"/>
            </a:xfrm>
            <a:prstGeom prst="roundRect">
              <a:avLst>
                <a:gd name="adj" fmla="val 50000"/>
              </a:avLst>
            </a:prstGeom>
            <a:solidFill>
              <a:srgbClr val="FFAC0B"/>
            </a:solidFill>
            <a:ln>
              <a:noFill/>
            </a:ln>
          </p:spPr>
          <p:txBody>
            <a:bodyPr spcFirstLastPara="1" wrap="square" lIns="27000" tIns="27000" rIns="27000" bIns="2700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371A33"/>
                  </a:solidFill>
                  <a:latin typeface="Calibri"/>
                  <a:ea typeface="Calibri"/>
                  <a:cs typeface="Calibri"/>
                  <a:sym typeface="Calibri"/>
                </a:rPr>
                <a:t>Medium</a:t>
              </a:r>
              <a:endParaRPr sz="700" b="0" i="0" u="none" strike="noStrike" cap="none">
                <a:solidFill>
                  <a:srgbClr val="371A33"/>
                </a:solidFill>
                <a:latin typeface="Calibri"/>
                <a:ea typeface="Calibri"/>
                <a:cs typeface="Calibri"/>
                <a:sym typeface="Calibri"/>
              </a:endParaRPr>
            </a:p>
          </p:txBody>
        </p:sp>
        <p:sp>
          <p:nvSpPr>
            <p:cNvPr id="271" name="Google Shape;271;p10"/>
            <p:cNvSpPr txBox="1"/>
            <p:nvPr/>
          </p:nvSpPr>
          <p:spPr>
            <a:xfrm>
              <a:off x="1085608" y="3626119"/>
              <a:ext cx="1341000" cy="216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Skill + Resource Level</a:t>
              </a:r>
              <a:endParaRPr sz="900" b="0" i="0" u="none" strike="noStrike" cap="none">
                <a:solidFill>
                  <a:srgbClr val="000000"/>
                </a:solidFill>
                <a:latin typeface="Arial"/>
                <a:ea typeface="Arial"/>
                <a:cs typeface="Arial"/>
                <a:sym typeface="Arial"/>
              </a:endParaRPr>
            </a:p>
          </p:txBody>
        </p:sp>
      </p:grpSp>
      <p:grpSp>
        <p:nvGrpSpPr>
          <p:cNvPr id="272" name="Google Shape;272;p10"/>
          <p:cNvGrpSpPr/>
          <p:nvPr/>
        </p:nvGrpSpPr>
        <p:grpSpPr>
          <a:xfrm>
            <a:off x="2752668" y="995787"/>
            <a:ext cx="5792410" cy="667473"/>
            <a:chOff x="2796250" y="1114824"/>
            <a:chExt cx="5761299" cy="667473"/>
          </a:xfrm>
        </p:grpSpPr>
        <p:sp>
          <p:nvSpPr>
            <p:cNvPr id="273" name="Google Shape;273;p10"/>
            <p:cNvSpPr/>
            <p:nvPr/>
          </p:nvSpPr>
          <p:spPr>
            <a:xfrm>
              <a:off x="2905246" y="1114824"/>
              <a:ext cx="5652303" cy="667473"/>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i="0" u="none" strike="noStrike" cap="none">
                  <a:solidFill>
                    <a:srgbClr val="000000"/>
                  </a:solidFill>
                  <a:latin typeface="Calibri"/>
                  <a:ea typeface="Calibri"/>
                  <a:cs typeface="Calibri"/>
                  <a:sym typeface="Calibri"/>
                </a:rPr>
                <a:t>I believe in a world where all these things can happen, even if I have to do them myself</a:t>
              </a:r>
              <a:endParaRPr sz="1000" i="0" u="none" strike="noStrike" cap="none">
                <a:solidFill>
                  <a:srgbClr val="000000"/>
                </a:solidFill>
                <a:latin typeface="Calibri"/>
                <a:ea typeface="Calibri"/>
                <a:cs typeface="Calibri"/>
                <a:sym typeface="Calibri"/>
              </a:endParaRPr>
            </a:p>
          </p:txBody>
        </p:sp>
        <p:sp>
          <p:nvSpPr>
            <p:cNvPr id="274" name="Google Shape;274;p10"/>
            <p:cNvSpPr/>
            <p:nvPr/>
          </p:nvSpPr>
          <p:spPr>
            <a:xfrm rot="2480863">
              <a:off x="2847374" y="1402413"/>
              <a:ext cx="189053" cy="226112"/>
            </a:xfrm>
            <a:prstGeom prst="rtTriangle">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75" name="Google Shape;275;p10"/>
          <p:cNvSpPr txBox="1"/>
          <p:nvPr/>
        </p:nvSpPr>
        <p:spPr>
          <a:xfrm>
            <a:off x="2807425" y="1722812"/>
            <a:ext cx="5682900" cy="1321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AC0B"/>
                </a:solidFill>
                <a:latin typeface="Calibri"/>
                <a:ea typeface="Calibri"/>
                <a:cs typeface="Calibri"/>
                <a:sym typeface="Calibri"/>
              </a:rPr>
              <a:t>Motives: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Calibri"/>
                <a:ea typeface="Calibri"/>
                <a:cs typeface="Calibri"/>
                <a:sym typeface="Calibri"/>
              </a:rPr>
              <a:t>Target SMEs with limit resources yet high-profile clientele for financial gain + intellectual property (e.g. source code)</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200"/>
              <a:buFont typeface="Arial"/>
              <a:buNone/>
            </a:pPr>
            <a:r>
              <a:rPr lang="en-US" sz="1200" b="0" i="0" u="none" strike="noStrike" cap="none">
                <a:solidFill>
                  <a:srgbClr val="FFAC0B"/>
                </a:solidFill>
                <a:latin typeface="Calibri"/>
                <a:ea typeface="Calibri"/>
                <a:cs typeface="Calibri"/>
                <a:sym typeface="Calibri"/>
              </a:rPr>
              <a:t>Personality Traits: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Calibri"/>
                <a:ea typeface="Calibri"/>
                <a:cs typeface="Calibri"/>
                <a:sym typeface="Calibri"/>
              </a:rPr>
              <a:t>Moderately skilled + highly motivated</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200"/>
              <a:buFont typeface="Arial"/>
              <a:buNone/>
            </a:pPr>
            <a:r>
              <a:rPr lang="en-US" sz="1200" b="0" i="0" u="none" strike="noStrike" cap="none">
                <a:solidFill>
                  <a:srgbClr val="FFAC0B"/>
                </a:solidFill>
                <a:latin typeface="Calibri"/>
                <a:ea typeface="Calibri"/>
                <a:cs typeface="Calibri"/>
                <a:sym typeface="Calibri"/>
              </a:rPr>
              <a:t>Hackers in 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AC0B"/>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AC0B"/>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276" name="Google Shape;276;p10"/>
          <p:cNvGrpSpPr/>
          <p:nvPr/>
        </p:nvGrpSpPr>
        <p:grpSpPr>
          <a:xfrm>
            <a:off x="1085608" y="4126242"/>
            <a:ext cx="1341000" cy="329136"/>
            <a:chOff x="1085608" y="4126242"/>
            <a:chExt cx="1341000" cy="329136"/>
          </a:xfrm>
        </p:grpSpPr>
        <p:sp>
          <p:nvSpPr>
            <p:cNvPr id="277" name="Google Shape;277;p10"/>
            <p:cNvSpPr/>
            <p:nvPr/>
          </p:nvSpPr>
          <p:spPr>
            <a:xfrm>
              <a:off x="1137993" y="4311378"/>
              <a:ext cx="1237500" cy="144000"/>
            </a:xfrm>
            <a:prstGeom prst="roundRect">
              <a:avLst>
                <a:gd name="adj" fmla="val 50000"/>
              </a:avLst>
            </a:prstGeom>
            <a:solidFill>
              <a:srgbClr val="FFAC0B">
                <a:alpha val="12156"/>
              </a:srgbClr>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5177A4"/>
                </a:solidFill>
                <a:latin typeface="Calibri"/>
                <a:ea typeface="Calibri"/>
                <a:cs typeface="Calibri"/>
                <a:sym typeface="Calibri"/>
              </a:endParaRPr>
            </a:p>
          </p:txBody>
        </p:sp>
        <p:sp>
          <p:nvSpPr>
            <p:cNvPr id="278" name="Google Shape;278;p10"/>
            <p:cNvSpPr/>
            <p:nvPr/>
          </p:nvSpPr>
          <p:spPr>
            <a:xfrm>
              <a:off x="1511194" y="4311378"/>
              <a:ext cx="864300" cy="144000"/>
            </a:xfrm>
            <a:prstGeom prst="roundRect">
              <a:avLst>
                <a:gd name="adj" fmla="val 50000"/>
              </a:avLst>
            </a:prstGeom>
            <a:solidFill>
              <a:srgbClr val="FFAC0B"/>
            </a:solidFill>
            <a:ln>
              <a:noFill/>
            </a:ln>
          </p:spPr>
          <p:txBody>
            <a:bodyPr spcFirstLastPara="1" wrap="square" lIns="27000" tIns="27000" rIns="27000" bIns="2700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371A33"/>
                  </a:solidFill>
                  <a:latin typeface="Calibri"/>
                  <a:ea typeface="Calibri"/>
                  <a:cs typeface="Calibri"/>
                  <a:sym typeface="Calibri"/>
                </a:rPr>
                <a:t> Medium - High</a:t>
              </a:r>
              <a:endParaRPr sz="700" b="0" i="0" u="none" strike="noStrike" cap="none">
                <a:solidFill>
                  <a:srgbClr val="371A33"/>
                </a:solidFill>
                <a:latin typeface="Calibri"/>
                <a:ea typeface="Calibri"/>
                <a:cs typeface="Calibri"/>
                <a:sym typeface="Calibri"/>
              </a:endParaRPr>
            </a:p>
          </p:txBody>
        </p:sp>
        <p:sp>
          <p:nvSpPr>
            <p:cNvPr id="279" name="Google Shape;279;p10"/>
            <p:cNvSpPr txBox="1"/>
            <p:nvPr/>
          </p:nvSpPr>
          <p:spPr>
            <a:xfrm>
              <a:off x="1085608" y="4126242"/>
              <a:ext cx="1341000" cy="216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Attack Severity </a:t>
              </a:r>
              <a:endParaRPr sz="900" b="0" i="0" u="none" strike="noStrike" cap="none">
                <a:solidFill>
                  <a:srgbClr val="000000"/>
                </a:solidFill>
                <a:latin typeface="Arial"/>
                <a:ea typeface="Arial"/>
                <a:cs typeface="Arial"/>
                <a:sym typeface="Arial"/>
              </a:endParaRPr>
            </a:p>
          </p:txBody>
        </p:sp>
      </p:grpSp>
      <p:graphicFrame>
        <p:nvGraphicFramePr>
          <p:cNvPr id="280" name="Google Shape;280;p10"/>
          <p:cNvGraphicFramePr/>
          <p:nvPr/>
        </p:nvGraphicFramePr>
        <p:xfrm>
          <a:off x="2807423" y="3022577"/>
          <a:ext cx="5792425" cy="1770960"/>
        </p:xfrm>
        <a:graphic>
          <a:graphicData uri="http://schemas.openxmlformats.org/drawingml/2006/table">
            <a:tbl>
              <a:tblPr firstRow="1" bandRow="1">
                <a:noFill/>
                <a:tableStyleId>{55455363-790F-4E51-8E7A-2CDD360E16E5}</a:tableStyleId>
              </a:tblPr>
              <a:tblGrid>
                <a:gridCol w="842625">
                  <a:extLst>
                    <a:ext uri="{9D8B030D-6E8A-4147-A177-3AD203B41FA5}">
                      <a16:colId xmlns:a16="http://schemas.microsoft.com/office/drawing/2014/main" val="20000"/>
                    </a:ext>
                  </a:extLst>
                </a:gridCol>
                <a:gridCol w="1751925">
                  <a:extLst>
                    <a:ext uri="{9D8B030D-6E8A-4147-A177-3AD203B41FA5}">
                      <a16:colId xmlns:a16="http://schemas.microsoft.com/office/drawing/2014/main" val="20001"/>
                    </a:ext>
                  </a:extLst>
                </a:gridCol>
                <a:gridCol w="1244600">
                  <a:extLst>
                    <a:ext uri="{9D8B030D-6E8A-4147-A177-3AD203B41FA5}">
                      <a16:colId xmlns:a16="http://schemas.microsoft.com/office/drawing/2014/main" val="20002"/>
                    </a:ext>
                  </a:extLst>
                </a:gridCol>
                <a:gridCol w="684050">
                  <a:extLst>
                    <a:ext uri="{9D8B030D-6E8A-4147-A177-3AD203B41FA5}">
                      <a16:colId xmlns:a16="http://schemas.microsoft.com/office/drawing/2014/main" val="20003"/>
                    </a:ext>
                  </a:extLst>
                </a:gridCol>
                <a:gridCol w="638675">
                  <a:extLst>
                    <a:ext uri="{9D8B030D-6E8A-4147-A177-3AD203B41FA5}">
                      <a16:colId xmlns:a16="http://schemas.microsoft.com/office/drawing/2014/main" val="20004"/>
                    </a:ext>
                  </a:extLst>
                </a:gridCol>
                <a:gridCol w="630550">
                  <a:extLst>
                    <a:ext uri="{9D8B030D-6E8A-4147-A177-3AD203B41FA5}">
                      <a16:colId xmlns:a16="http://schemas.microsoft.com/office/drawing/2014/main" val="20005"/>
                    </a:ext>
                  </a:extLst>
                </a:gridCol>
              </a:tblGrid>
              <a:tr h="295650">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MITRE Attack Category</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MITRE Attack Technique</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Attack Tools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Impact on BB</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Impact on BB Clients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chemeClr val="dk1"/>
                        </a:buClr>
                        <a:buSzPts val="700"/>
                        <a:buFont typeface="Arial"/>
                        <a:buNone/>
                      </a:pPr>
                      <a:r>
                        <a:rPr lang="en-US" sz="700" u="none" strike="noStrike" cap="none">
                          <a:solidFill>
                            <a:schemeClr val="dk1"/>
                          </a:solidFill>
                          <a:latin typeface="Calibri"/>
                          <a:ea typeface="Calibri"/>
                          <a:cs typeface="Calibri"/>
                          <a:sym typeface="Calibri"/>
                        </a:rPr>
                        <a:t>Impact on Le</a:t>
                      </a:r>
                      <a:r>
                        <a:rPr lang="en-US" sz="700">
                          <a:solidFill>
                            <a:schemeClr val="dk1"/>
                          </a:solidFill>
                          <a:latin typeface="Calibri"/>
                          <a:ea typeface="Calibri"/>
                          <a:cs typeface="Calibri"/>
                          <a:sym typeface="Calibri"/>
                        </a:rPr>
                        <a:t>s</a:t>
                      </a:r>
                      <a:r>
                        <a:rPr lang="en-US" sz="700" u="none" strike="noStrike" cap="none">
                          <a:solidFill>
                            <a:schemeClr val="dk1"/>
                          </a:solidFill>
                          <a:latin typeface="Calibri"/>
                          <a:ea typeface="Calibri"/>
                          <a:cs typeface="Calibri"/>
                          <a:sym typeface="Calibri"/>
                        </a:rPr>
                        <a:t>sees</a:t>
                      </a:r>
                      <a:endParaRPr sz="700" u="none" strike="noStrike" cap="none">
                        <a:solidFill>
                          <a:schemeClr val="dk1"/>
                        </a:solidFill>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extLst>
                  <a:ext uri="{0D108BD9-81ED-4DB2-BD59-A6C34878D82A}">
                    <a16:rowId xmlns:a16="http://schemas.microsoft.com/office/drawing/2014/main" val="10000"/>
                  </a:ext>
                </a:extLst>
              </a:tr>
              <a:tr h="3048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rgbClr val="0563C1"/>
                          </a:solidFill>
                          <a:latin typeface="Calibri"/>
                          <a:ea typeface="Calibri"/>
                          <a:cs typeface="Calibri"/>
                          <a:sym typeface="Calibri"/>
                        </a:rPr>
                        <a:t> </a:t>
                      </a:r>
                      <a:r>
                        <a:rPr lang="en-US" sz="700" u="sng" strike="noStrike" cap="none">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Credential Access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sng" strike="noStrike" cap="none">
                          <a:solidFill>
                            <a:schemeClr val="hlink"/>
                          </a:solidFill>
                          <a:latin typeface="Calibri"/>
                          <a:ea typeface="Calibri"/>
                          <a:cs typeface="Calibri"/>
                          <a:sym typeface="Calibri"/>
                          <a:hlinkClick r:id="rId5"/>
                        </a:rPr>
                        <a:t>Credential Stuffing</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700" u="none" strike="noStrike" cap="none">
                          <a:latin typeface="Calibri"/>
                          <a:ea typeface="Calibri"/>
                          <a:cs typeface="Calibri"/>
                          <a:sym typeface="Calibri"/>
                        </a:rPr>
                        <a:t>Sentry MBA, Account Hitman, Vertex and Apex.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45025">
                <a:tc>
                  <a:txBody>
                    <a:bodyPr/>
                    <a:lstStyle/>
                    <a:p>
                      <a:pPr marL="0" marR="0" lvl="0" indent="0" algn="l" rtl="0">
                        <a:lnSpc>
                          <a:spcPct val="100000"/>
                        </a:lnSpc>
                        <a:spcBef>
                          <a:spcPts val="0"/>
                        </a:spcBef>
                        <a:spcAft>
                          <a:spcPts val="0"/>
                        </a:spcAft>
                        <a:buClr>
                          <a:srgbClr val="000000"/>
                        </a:buClr>
                        <a:buSzPts val="700"/>
                        <a:buFont typeface="Arial"/>
                        <a:buNone/>
                      </a:pPr>
                      <a:r>
                        <a:rPr lang="en-US" sz="700" u="sng" strike="noStrike" cap="none">
                          <a:solidFill>
                            <a:srgbClr val="0563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Initial Access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700" u="sng" strike="noStrike" cap="none">
                          <a:solidFill>
                            <a:srgbClr val="0563C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Exploit Public-Facing Application</a:t>
                      </a:r>
                      <a:r>
                        <a:rPr lang="en-US" sz="700" u="none" strike="noStrike" cap="none">
                          <a:latin typeface="Calibri"/>
                          <a:ea typeface="Calibri"/>
                          <a:cs typeface="Calibri"/>
                          <a:sym typeface="Calibri"/>
                        </a:rPr>
                        <a:t>;</a:t>
                      </a:r>
                      <a:endParaRPr sz="7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700" u="sng" strike="noStrike" cap="none">
                          <a:solidFill>
                            <a:srgbClr val="0563C1"/>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Trusted Relationship</a:t>
                      </a:r>
                      <a:r>
                        <a:rPr lang="en-US" sz="700" u="none" strike="noStrike" cap="none">
                          <a:latin typeface="Calibri"/>
                          <a:ea typeface="Calibri"/>
                          <a:cs typeface="Calibri"/>
                          <a:sym typeface="Calibri"/>
                        </a:rPr>
                        <a:t>; </a:t>
                      </a:r>
                      <a:endParaRPr sz="7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700" u="sng" strike="noStrike" cap="none">
                          <a:solidFill>
                            <a:srgbClr val="0563C1"/>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External Remote Services: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SQL injection tools (e.g. SQL map, Jsql INjection, BBQSQL, DSSS, EXPLO, BLISQY)</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60125">
                <a:tc>
                  <a:txBody>
                    <a:bodyPr/>
                    <a:lstStyle/>
                    <a:p>
                      <a:pPr marL="0" marR="0" lvl="0" indent="0" algn="l" rtl="0">
                        <a:lnSpc>
                          <a:spcPct val="100000"/>
                        </a:lnSpc>
                        <a:spcBef>
                          <a:spcPts val="0"/>
                        </a:spcBef>
                        <a:spcAft>
                          <a:spcPts val="0"/>
                        </a:spcAft>
                        <a:buClr>
                          <a:schemeClr val="dk1"/>
                        </a:buClr>
                        <a:buSzPts val="1100"/>
                        <a:buFont typeface="Arial"/>
                        <a:buNone/>
                      </a:pPr>
                      <a:r>
                        <a:rPr lang="en-US" sz="700" u="sng" strike="noStrike" cap="none">
                          <a:solidFill>
                            <a:srgbClr val="0563C1"/>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Persistence</a:t>
                      </a:r>
                      <a:r>
                        <a:rPr lang="en-US" sz="700" u="none" strike="noStrike" cap="none">
                          <a:latin typeface="Calibri"/>
                          <a:ea typeface="Calibri"/>
                          <a:cs typeface="Calibri"/>
                          <a:sym typeface="Calibri"/>
                        </a:rPr>
                        <a:t>; </a:t>
                      </a:r>
                      <a:r>
                        <a:rPr lang="en-US" sz="700" u="sng" strike="noStrike" cap="none">
                          <a:solidFill>
                            <a:srgbClr val="0563C1"/>
                          </a:solidFill>
                          <a:latin typeface="Calibri"/>
                          <a:ea typeface="Calibri"/>
                          <a:cs typeface="Calibri"/>
                          <a:sym typeface="Calibri"/>
                          <a:hlinkClick r:id="rId11">
                            <a:extLst>
                              <a:ext uri="{A12FA001-AC4F-418D-AE19-62706E023703}">
                                <ahyp:hlinkClr xmlns:ahyp="http://schemas.microsoft.com/office/drawing/2018/hyperlinkcolor" val="tx"/>
                              </a:ext>
                            </a:extLst>
                          </a:hlinkClick>
                        </a:rPr>
                        <a:t>Privilege Escalation</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700" u="sng" strike="noStrike" cap="none">
                          <a:solidFill>
                            <a:schemeClr val="hlink"/>
                          </a:solidFill>
                          <a:latin typeface="Calibri"/>
                          <a:ea typeface="Calibri"/>
                          <a:cs typeface="Calibri"/>
                          <a:sym typeface="Calibri"/>
                          <a:hlinkClick r:id="rId12"/>
                        </a:rPr>
                        <a:t>SSH Authorised Keys</a:t>
                      </a:r>
                      <a:r>
                        <a:rPr lang="en-US" sz="700" u="sng" strike="noStrike" cap="none">
                          <a:solidFill>
                            <a:schemeClr val="hlink"/>
                          </a:solidFill>
                          <a:latin typeface="Calibri"/>
                          <a:ea typeface="Calibri"/>
                          <a:cs typeface="Calibri"/>
                          <a:sym typeface="Calibri"/>
                        </a:rPr>
                        <a:t>;</a:t>
                      </a:r>
                      <a:endParaRPr sz="7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700" u="sng" strike="noStrike" cap="none">
                          <a:solidFill>
                            <a:schemeClr val="hlink"/>
                          </a:solidFill>
                          <a:latin typeface="Calibri"/>
                          <a:ea typeface="Calibri"/>
                          <a:cs typeface="Calibri"/>
                          <a:sym typeface="Calibri"/>
                          <a:hlinkClick r:id="rId13"/>
                        </a:rPr>
                        <a:t>Access Token Manipulation</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700" u="none" strike="noStrike" cap="none">
                          <a:latin typeface="Calibri"/>
                          <a:ea typeface="Calibri"/>
                          <a:cs typeface="Calibri"/>
                          <a:sym typeface="Calibri"/>
                        </a:rPr>
                        <a:t>Mimikatz and Windows credential editor</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04825">
                <a:tc>
                  <a:txBody>
                    <a:bodyPr/>
                    <a:lstStyle/>
                    <a:p>
                      <a:pPr marL="0" marR="0" lvl="0" indent="0" algn="l" rtl="0">
                        <a:lnSpc>
                          <a:spcPct val="100000"/>
                        </a:lnSpc>
                        <a:spcBef>
                          <a:spcPts val="0"/>
                        </a:spcBef>
                        <a:spcAft>
                          <a:spcPts val="0"/>
                        </a:spcAft>
                        <a:buClr>
                          <a:srgbClr val="000000"/>
                        </a:buClr>
                        <a:buSzPts val="700"/>
                        <a:buFont typeface="Arial"/>
                        <a:buNone/>
                      </a:pPr>
                      <a:r>
                        <a:rPr lang="en-US" sz="700" u="sng" strike="noStrike" cap="none">
                          <a:solidFill>
                            <a:schemeClr val="hlink"/>
                          </a:solidFill>
                          <a:latin typeface="Calibri"/>
                          <a:ea typeface="Calibri"/>
                          <a:cs typeface="Calibri"/>
                          <a:sym typeface="Calibri"/>
                          <a:hlinkClick r:id="rId14"/>
                        </a:rPr>
                        <a:t>Impact</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700" u="sng">
                          <a:solidFill>
                            <a:schemeClr val="hlink"/>
                          </a:solidFill>
                          <a:latin typeface="Calibri"/>
                          <a:ea typeface="Calibri"/>
                          <a:cs typeface="Calibri"/>
                          <a:sym typeface="Calibri"/>
                          <a:hlinkClick r:id="rId15"/>
                        </a:rPr>
                        <a:t>Data Encrypted for Impact</a:t>
                      </a:r>
                      <a:r>
                        <a:rPr lang="en-US" sz="700">
                          <a:latin typeface="Calibri"/>
                          <a:ea typeface="Calibri"/>
                          <a:cs typeface="Calibri"/>
                          <a:sym typeface="Calibri"/>
                        </a:rPr>
                        <a:t> (Ransomware)</a:t>
                      </a:r>
                      <a:endParaRPr sz="70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700" u="sng" strike="noStrike" cap="none">
                          <a:solidFill>
                            <a:schemeClr val="hlink"/>
                          </a:solidFill>
                          <a:latin typeface="Calibri"/>
                          <a:ea typeface="Calibri"/>
                          <a:cs typeface="Calibri"/>
                          <a:sym typeface="Calibri"/>
                          <a:hlinkClick r:id="rId16"/>
                        </a:rPr>
                        <a:t>Endpoint Denial of Service</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700" u="none" strike="noStrike" cap="none">
                          <a:latin typeface="Calibri"/>
                          <a:ea typeface="Calibri"/>
                          <a:cs typeface="Calibri"/>
                          <a:sym typeface="Calibri"/>
                        </a:rPr>
                        <a:t>Solarwinds sem tool, HULK, LOIC, Xoic, Slowloris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81" name="Google Shape;281;p10"/>
          <p:cNvSpPr txBox="1"/>
          <p:nvPr/>
        </p:nvSpPr>
        <p:spPr>
          <a:xfrm>
            <a:off x="1079783" y="2403677"/>
            <a:ext cx="1404900" cy="522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Name: Adrian Lamo</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Age: Deceased</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1"/>
          <p:cNvSpPr txBox="1"/>
          <p:nvPr/>
        </p:nvSpPr>
        <p:spPr>
          <a:xfrm>
            <a:off x="2807423" y="1722812"/>
            <a:ext cx="5936055" cy="1321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AC0B"/>
                </a:solidFill>
                <a:latin typeface="Calibri"/>
                <a:ea typeface="Calibri"/>
                <a:cs typeface="Calibri"/>
                <a:sym typeface="Calibri"/>
              </a:rPr>
              <a:t>Motives: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Calibri"/>
                <a:ea typeface="Calibri"/>
                <a:cs typeface="Calibri"/>
                <a:sym typeface="Calibri"/>
              </a:rPr>
              <a:t>Hires cyber crime syndicates to target BetterBe for financial gain + reputation damage e.g. a leasing company wants to tamper with the pricing calculation for its competitor</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200"/>
              <a:buFont typeface="Arial"/>
              <a:buNone/>
            </a:pPr>
            <a:r>
              <a:rPr lang="en-US" sz="1200" b="0" i="0" u="none" strike="noStrike" cap="none">
                <a:solidFill>
                  <a:srgbClr val="FFAC0B"/>
                </a:solidFill>
                <a:latin typeface="Calibri"/>
                <a:ea typeface="Calibri"/>
                <a:cs typeface="Calibri"/>
                <a:sym typeface="Calibri"/>
              </a:rPr>
              <a:t>Personality Traits: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lt1"/>
              </a:buClr>
              <a:buSzPts val="1200"/>
              <a:buFont typeface="Arial"/>
              <a:buChar char="•"/>
            </a:pPr>
            <a:r>
              <a:rPr lang="en-US" sz="1200" b="0" i="0" u="none" strike="noStrike" cap="none">
                <a:solidFill>
                  <a:schemeClr val="lt1"/>
                </a:solidFill>
                <a:latin typeface="Calibri"/>
                <a:ea typeface="Calibri"/>
                <a:cs typeface="Calibri"/>
                <a:sym typeface="Calibri"/>
              </a:rPr>
              <a:t>Highly skilled + motivated</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200"/>
              <a:buFont typeface="Arial"/>
              <a:buNone/>
            </a:pPr>
            <a:r>
              <a:rPr lang="en-US" sz="1200" b="0" i="0" u="none" strike="noStrike" cap="none">
                <a:solidFill>
                  <a:srgbClr val="FFAC0B"/>
                </a:solidFill>
                <a:latin typeface="Calibri"/>
                <a:ea typeface="Calibri"/>
                <a:cs typeface="Calibri"/>
                <a:sym typeface="Calibri"/>
              </a:rPr>
              <a:t>Hackers in 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AC0B"/>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AC0B"/>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87" name="Google Shape;287;p11"/>
          <p:cNvSpPr txBox="1"/>
          <p:nvPr/>
        </p:nvSpPr>
        <p:spPr>
          <a:xfrm>
            <a:off x="1079783" y="497647"/>
            <a:ext cx="6986815" cy="43858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chemeClr val="lt1"/>
                </a:solidFill>
                <a:latin typeface="Oswald"/>
                <a:ea typeface="Oswald"/>
                <a:cs typeface="Oswald"/>
                <a:sym typeface="Oswald"/>
              </a:rPr>
              <a:t>Hacker Profiling: </a:t>
            </a:r>
            <a:r>
              <a:rPr lang="en-US" sz="2000" b="0" i="0" u="none" strike="noStrike" cap="none">
                <a:solidFill>
                  <a:schemeClr val="lt1"/>
                </a:solidFill>
                <a:latin typeface="Oswald"/>
                <a:ea typeface="Oswald"/>
                <a:cs typeface="Oswald"/>
                <a:sym typeface="Oswald"/>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2"/>
                  </a:ext>
                </a:extLst>
              </a:rPr>
              <a:t>C</a:t>
            </a:r>
            <a:r>
              <a:rPr lang="en-US" sz="2000" b="0" i="0" u="none" strike="noStrike" cap="none">
                <a:solidFill>
                  <a:schemeClr val="lt1"/>
                </a:solidFill>
                <a:latin typeface="Oswald"/>
                <a:ea typeface="Oswald"/>
                <a:cs typeface="Oswald"/>
                <a:sym typeface="Oswald"/>
              </a:rPr>
              <a:t>orporate Espionage (High Motivation)</a:t>
            </a:r>
            <a:endParaRPr sz="2000" b="0" i="0" u="none" strike="noStrike" cap="none">
              <a:solidFill>
                <a:schemeClr val="lt1"/>
              </a:solidFill>
              <a:latin typeface="Oswald"/>
              <a:ea typeface="Oswald"/>
              <a:cs typeface="Oswald"/>
              <a:sym typeface="Oswald"/>
            </a:endParaRPr>
          </a:p>
        </p:txBody>
      </p:sp>
      <p:sp>
        <p:nvSpPr>
          <p:cNvPr id="288" name="Google Shape;288;p11"/>
          <p:cNvSpPr/>
          <p:nvPr/>
        </p:nvSpPr>
        <p:spPr>
          <a:xfrm>
            <a:off x="1158478" y="243065"/>
            <a:ext cx="1170000" cy="216000"/>
          </a:xfrm>
          <a:prstGeom prst="homePlate">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About BetterBe</a:t>
            </a:r>
            <a:endParaRPr sz="1400" b="0" i="0" u="none" strike="noStrike" cap="none">
              <a:solidFill>
                <a:srgbClr val="000000"/>
              </a:solidFill>
              <a:latin typeface="Arial"/>
              <a:ea typeface="Arial"/>
              <a:cs typeface="Arial"/>
              <a:sym typeface="Arial"/>
            </a:endParaRPr>
          </a:p>
        </p:txBody>
      </p:sp>
      <p:sp>
        <p:nvSpPr>
          <p:cNvPr id="289" name="Google Shape;289;p11"/>
          <p:cNvSpPr/>
          <p:nvPr/>
        </p:nvSpPr>
        <p:spPr>
          <a:xfrm>
            <a:off x="2263915" y="243065"/>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Problem Statement</a:t>
            </a:r>
            <a:endParaRPr sz="1400" b="0" i="0" u="none" strike="noStrike" cap="none">
              <a:solidFill>
                <a:srgbClr val="000000"/>
              </a:solidFill>
              <a:latin typeface="Arial"/>
              <a:ea typeface="Arial"/>
              <a:cs typeface="Arial"/>
              <a:sym typeface="Arial"/>
            </a:endParaRPr>
          </a:p>
        </p:txBody>
      </p:sp>
      <p:sp>
        <p:nvSpPr>
          <p:cNvPr id="290" name="Google Shape;290;p11"/>
          <p:cNvSpPr/>
          <p:nvPr/>
        </p:nvSpPr>
        <p:spPr>
          <a:xfrm>
            <a:off x="3369352" y="243065"/>
            <a:ext cx="1170000" cy="216061"/>
          </a:xfrm>
          <a:prstGeom prst="chevron">
            <a:avLst>
              <a:gd name="adj" fmla="val 50000"/>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Hacker Profiling</a:t>
            </a:r>
            <a:endParaRPr sz="1400" b="0" i="0" u="none" strike="noStrike" cap="none">
              <a:solidFill>
                <a:srgbClr val="000000"/>
              </a:solidFill>
              <a:latin typeface="Arial"/>
              <a:ea typeface="Arial"/>
              <a:cs typeface="Arial"/>
              <a:sym typeface="Arial"/>
            </a:endParaRPr>
          </a:p>
        </p:txBody>
      </p:sp>
      <p:sp>
        <p:nvSpPr>
          <p:cNvPr id="291" name="Google Shape;291;p11"/>
          <p:cNvSpPr/>
          <p:nvPr/>
        </p:nvSpPr>
        <p:spPr>
          <a:xfrm>
            <a:off x="4474789"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MITRE ATT&amp;CK Matrix</a:t>
            </a:r>
            <a:endParaRPr sz="1400" b="0" i="0" u="none" strike="noStrike" cap="none">
              <a:solidFill>
                <a:srgbClr val="000000"/>
              </a:solidFill>
              <a:latin typeface="Arial"/>
              <a:ea typeface="Arial"/>
              <a:cs typeface="Arial"/>
              <a:sym typeface="Arial"/>
            </a:endParaRPr>
          </a:p>
        </p:txBody>
      </p:sp>
      <p:sp>
        <p:nvSpPr>
          <p:cNvPr id="292" name="Google Shape;292;p11"/>
          <p:cNvSpPr/>
          <p:nvPr/>
        </p:nvSpPr>
        <p:spPr>
          <a:xfrm>
            <a:off x="5580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Attack Tree + </a:t>
            </a:r>
            <a:endParaRPr sz="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Network Topology</a:t>
            </a:r>
            <a:endParaRPr sz="800" b="0" i="0" u="none" strike="noStrike" cap="none">
              <a:solidFill>
                <a:srgbClr val="000000"/>
              </a:solidFill>
              <a:latin typeface="Arial"/>
              <a:ea typeface="Arial"/>
              <a:cs typeface="Arial"/>
              <a:sym typeface="Arial"/>
            </a:endParaRPr>
          </a:p>
        </p:txBody>
      </p:sp>
      <p:sp>
        <p:nvSpPr>
          <p:cNvPr id="293" name="Google Shape;293;p11"/>
          <p:cNvSpPr/>
          <p:nvPr/>
        </p:nvSpPr>
        <p:spPr>
          <a:xfrm>
            <a:off x="6696226" y="243066"/>
            <a:ext cx="1170000" cy="216061"/>
          </a:xfrm>
          <a:prstGeom prst="chevron">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p:txBody>
      </p:sp>
      <p:sp>
        <p:nvSpPr>
          <p:cNvPr id="294" name="Google Shape;294;p11"/>
          <p:cNvSpPr txBox="1"/>
          <p:nvPr/>
        </p:nvSpPr>
        <p:spPr>
          <a:xfrm>
            <a:off x="833377" y="4602866"/>
            <a:ext cx="6859800" cy="16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sng" strike="noStrike" cap="none">
                <a:solidFill>
                  <a:schemeClr val="hlink"/>
                </a:solidFill>
                <a:latin typeface="Arial"/>
                <a:ea typeface="Arial"/>
                <a:cs typeface="Arial"/>
                <a:sym typeface="Arial"/>
                <a:hlinkClick r:id="rId3"/>
              </a:rPr>
              <a:t>https://bit.ly/3rrhicb</a:t>
            </a:r>
            <a:r>
              <a:rPr lang="en-US" sz="500" b="0" i="0" u="none" strike="noStrike" cap="none">
                <a:solidFill>
                  <a:srgbClr val="FF0000"/>
                </a:solidFill>
                <a:latin typeface="Arial"/>
                <a:ea typeface="Arial"/>
                <a:cs typeface="Arial"/>
                <a:sym typeface="Arial"/>
              </a:rPr>
              <a:t>, </a:t>
            </a:r>
            <a:r>
              <a:rPr lang="en-US" sz="500" b="0" i="0" u="sng" strike="noStrike" cap="none">
                <a:solidFill>
                  <a:schemeClr val="hlink"/>
                </a:solidFill>
                <a:latin typeface="Arial"/>
                <a:ea typeface="Arial"/>
                <a:cs typeface="Arial"/>
                <a:sym typeface="Arial"/>
                <a:hlinkClick r:id="rId4"/>
              </a:rPr>
              <a:t>https://bit.ly/3nwbSvh</a:t>
            </a:r>
            <a:r>
              <a:rPr lang="en-US" sz="500" b="0" i="0" u="none" strike="noStrike" cap="none">
                <a:solidFill>
                  <a:srgbClr val="FF0000"/>
                </a:solidFill>
                <a:latin typeface="Arial"/>
                <a:ea typeface="Arial"/>
                <a:cs typeface="Arial"/>
                <a:sym typeface="Arial"/>
              </a:rPr>
              <a:t>, </a:t>
            </a:r>
            <a:r>
              <a:rPr lang="en-US" sz="500" b="0" i="0" u="sng" strike="noStrike" cap="none">
                <a:solidFill>
                  <a:schemeClr val="hlink"/>
                </a:solidFill>
                <a:latin typeface="Arial"/>
                <a:ea typeface="Arial"/>
                <a:cs typeface="Arial"/>
                <a:sym typeface="Arial"/>
                <a:hlinkClick r:id="rId5"/>
              </a:rPr>
              <a:t>https://bit.ly/3KgUXGP</a:t>
            </a:r>
            <a:r>
              <a:rPr lang="en-US" sz="500" b="0" i="0" u="none" strike="noStrike" cap="none">
                <a:solidFill>
                  <a:srgbClr val="000000"/>
                </a:solidFill>
                <a:latin typeface="Arial"/>
                <a:ea typeface="Arial"/>
                <a:cs typeface="Arial"/>
                <a:sym typeface="Arial"/>
              </a:rPr>
              <a:t>,, </a:t>
            </a:r>
            <a:r>
              <a:rPr lang="en-US" sz="500" b="0" i="0" u="sng" strike="noStrike" cap="none">
                <a:solidFill>
                  <a:schemeClr val="hlink"/>
                </a:solidFill>
                <a:latin typeface="Arial"/>
                <a:ea typeface="Arial"/>
                <a:cs typeface="Arial"/>
                <a:sym typeface="Arial"/>
                <a:hlinkClick r:id="rId6"/>
              </a:rPr>
              <a:t>https://bit.ly/34Lgy9Y</a:t>
            </a:r>
            <a:r>
              <a:rPr lang="en-US" sz="500" b="0" i="0" u="none" strike="noStrike" cap="none">
                <a:solidFill>
                  <a:srgbClr val="000000"/>
                </a:solidFill>
                <a:latin typeface="Arial"/>
                <a:ea typeface="Arial"/>
                <a:cs typeface="Arial"/>
                <a:sym typeface="Arial"/>
              </a:rPr>
              <a:t> </a:t>
            </a:r>
            <a:endParaRPr sz="500" b="0" i="0" u="none" strike="noStrike" cap="none">
              <a:solidFill>
                <a:srgbClr val="000000"/>
              </a:solidFill>
              <a:latin typeface="Arial"/>
              <a:ea typeface="Arial"/>
              <a:cs typeface="Arial"/>
              <a:sym typeface="Arial"/>
            </a:endParaRPr>
          </a:p>
        </p:txBody>
      </p:sp>
      <p:pic>
        <p:nvPicPr>
          <p:cNvPr id="295" name="Google Shape;295;p11"/>
          <p:cNvPicPr preferRelativeResize="0"/>
          <p:nvPr/>
        </p:nvPicPr>
        <p:blipFill rotWithShape="1">
          <a:blip r:embed="rId7">
            <a:alphaModFix/>
          </a:blip>
          <a:srcRect/>
          <a:stretch/>
        </p:blipFill>
        <p:spPr>
          <a:xfrm>
            <a:off x="1157445" y="1114824"/>
            <a:ext cx="1238400" cy="1238400"/>
          </a:xfrm>
          <a:prstGeom prst="ellipse">
            <a:avLst/>
          </a:prstGeom>
          <a:noFill/>
          <a:ln>
            <a:noFill/>
          </a:ln>
        </p:spPr>
      </p:pic>
      <p:sp>
        <p:nvSpPr>
          <p:cNvPr id="296" name="Google Shape;296;p11"/>
          <p:cNvSpPr/>
          <p:nvPr/>
        </p:nvSpPr>
        <p:spPr>
          <a:xfrm>
            <a:off x="1137993" y="3426209"/>
            <a:ext cx="1237367" cy="144000"/>
          </a:xfrm>
          <a:prstGeom prst="roundRect">
            <a:avLst>
              <a:gd name="adj" fmla="val 50000"/>
            </a:avLst>
          </a:prstGeom>
          <a:solidFill>
            <a:srgbClr val="FFAC0B">
              <a:alpha val="11764"/>
            </a:srgbClr>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5177A4"/>
              </a:solidFill>
              <a:latin typeface="Calibri"/>
              <a:ea typeface="Calibri"/>
              <a:cs typeface="Calibri"/>
              <a:sym typeface="Calibri"/>
            </a:endParaRPr>
          </a:p>
        </p:txBody>
      </p:sp>
      <p:sp>
        <p:nvSpPr>
          <p:cNvPr id="297" name="Google Shape;297;p11"/>
          <p:cNvSpPr/>
          <p:nvPr/>
        </p:nvSpPr>
        <p:spPr>
          <a:xfrm>
            <a:off x="1899994" y="3426209"/>
            <a:ext cx="469800" cy="144000"/>
          </a:xfrm>
          <a:prstGeom prst="roundRect">
            <a:avLst>
              <a:gd name="adj" fmla="val 50000"/>
            </a:avLst>
          </a:prstGeom>
          <a:solidFill>
            <a:srgbClr val="FFAC0B"/>
          </a:solidFill>
          <a:ln>
            <a:noFill/>
          </a:ln>
        </p:spPr>
        <p:txBody>
          <a:bodyPr spcFirstLastPara="1" wrap="square" lIns="27000" tIns="27000" rIns="27000" bIns="2700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371A33"/>
                </a:solidFill>
                <a:latin typeface="Calibri"/>
                <a:ea typeface="Calibri"/>
                <a:cs typeface="Calibri"/>
                <a:sym typeface="Calibri"/>
              </a:rPr>
              <a:t>High</a:t>
            </a:r>
            <a:endParaRPr sz="700" b="0" i="0" u="none" strike="noStrike" cap="none">
              <a:solidFill>
                <a:srgbClr val="371A33"/>
              </a:solidFill>
              <a:latin typeface="Calibri"/>
              <a:ea typeface="Calibri"/>
              <a:cs typeface="Calibri"/>
              <a:sym typeface="Calibri"/>
            </a:endParaRPr>
          </a:p>
        </p:txBody>
      </p:sp>
      <p:sp>
        <p:nvSpPr>
          <p:cNvPr id="298" name="Google Shape;298;p11"/>
          <p:cNvSpPr txBox="1"/>
          <p:nvPr/>
        </p:nvSpPr>
        <p:spPr>
          <a:xfrm>
            <a:off x="1085608" y="3248789"/>
            <a:ext cx="1341000" cy="216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Motivation Level</a:t>
            </a:r>
            <a:endParaRPr sz="900" b="0" i="0" u="none" strike="noStrike" cap="none">
              <a:solidFill>
                <a:srgbClr val="000000"/>
              </a:solidFill>
              <a:latin typeface="Arial"/>
              <a:ea typeface="Arial"/>
              <a:cs typeface="Arial"/>
              <a:sym typeface="Arial"/>
            </a:endParaRPr>
          </a:p>
        </p:txBody>
      </p:sp>
      <p:grpSp>
        <p:nvGrpSpPr>
          <p:cNvPr id="299" name="Google Shape;299;p11"/>
          <p:cNvGrpSpPr/>
          <p:nvPr/>
        </p:nvGrpSpPr>
        <p:grpSpPr>
          <a:xfrm>
            <a:off x="1085608" y="3687516"/>
            <a:ext cx="1341103" cy="321420"/>
            <a:chOff x="1085608" y="3629644"/>
            <a:chExt cx="1341103" cy="321420"/>
          </a:xfrm>
        </p:grpSpPr>
        <p:sp>
          <p:nvSpPr>
            <p:cNvPr id="300" name="Google Shape;300;p11"/>
            <p:cNvSpPr/>
            <p:nvPr/>
          </p:nvSpPr>
          <p:spPr>
            <a:xfrm>
              <a:off x="1137993" y="3807064"/>
              <a:ext cx="1237367" cy="144000"/>
            </a:xfrm>
            <a:prstGeom prst="roundRect">
              <a:avLst>
                <a:gd name="adj" fmla="val 50000"/>
              </a:avLst>
            </a:prstGeom>
            <a:solidFill>
              <a:srgbClr val="FFAC0B">
                <a:alpha val="11764"/>
              </a:srgbClr>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5177A4"/>
                </a:solidFill>
                <a:latin typeface="Calibri"/>
                <a:ea typeface="Calibri"/>
                <a:cs typeface="Calibri"/>
                <a:sym typeface="Calibri"/>
              </a:endParaRPr>
            </a:p>
          </p:txBody>
        </p:sp>
        <p:sp>
          <p:nvSpPr>
            <p:cNvPr id="301" name="Google Shape;301;p11"/>
            <p:cNvSpPr/>
            <p:nvPr/>
          </p:nvSpPr>
          <p:spPr>
            <a:xfrm>
              <a:off x="1899994" y="3807064"/>
              <a:ext cx="469800" cy="144000"/>
            </a:xfrm>
            <a:prstGeom prst="roundRect">
              <a:avLst>
                <a:gd name="adj" fmla="val 50000"/>
              </a:avLst>
            </a:prstGeom>
            <a:solidFill>
              <a:srgbClr val="FFAC0B"/>
            </a:solidFill>
            <a:ln>
              <a:noFill/>
            </a:ln>
          </p:spPr>
          <p:txBody>
            <a:bodyPr spcFirstLastPara="1" wrap="square" lIns="27000" tIns="27000" rIns="27000" bIns="2700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371A33"/>
                  </a:solidFill>
                  <a:latin typeface="Calibri"/>
                  <a:ea typeface="Calibri"/>
                  <a:cs typeface="Calibri"/>
                  <a:sym typeface="Calibri"/>
                </a:rPr>
                <a:t>High</a:t>
              </a:r>
              <a:endParaRPr sz="700" b="0" i="0" u="none" strike="noStrike" cap="none">
                <a:solidFill>
                  <a:srgbClr val="371A33"/>
                </a:solidFill>
                <a:latin typeface="Calibri"/>
                <a:ea typeface="Calibri"/>
                <a:cs typeface="Calibri"/>
                <a:sym typeface="Calibri"/>
              </a:endParaRPr>
            </a:p>
          </p:txBody>
        </p:sp>
        <p:sp>
          <p:nvSpPr>
            <p:cNvPr id="302" name="Google Shape;302;p11"/>
            <p:cNvSpPr txBox="1"/>
            <p:nvPr/>
          </p:nvSpPr>
          <p:spPr>
            <a:xfrm>
              <a:off x="1085608" y="3629644"/>
              <a:ext cx="1341103" cy="216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Skill + Resource Level</a:t>
              </a:r>
              <a:endParaRPr sz="900" b="0" i="0" u="none" strike="noStrike" cap="none">
                <a:solidFill>
                  <a:srgbClr val="000000"/>
                </a:solidFill>
                <a:latin typeface="Arial"/>
                <a:ea typeface="Arial"/>
                <a:cs typeface="Arial"/>
                <a:sym typeface="Arial"/>
              </a:endParaRPr>
            </a:p>
          </p:txBody>
        </p:sp>
      </p:grpSp>
      <p:grpSp>
        <p:nvGrpSpPr>
          <p:cNvPr id="303" name="Google Shape;303;p11"/>
          <p:cNvGrpSpPr/>
          <p:nvPr/>
        </p:nvGrpSpPr>
        <p:grpSpPr>
          <a:xfrm>
            <a:off x="1085608" y="4126242"/>
            <a:ext cx="1341103" cy="329136"/>
            <a:chOff x="1085608" y="4126242"/>
            <a:chExt cx="1341103" cy="329136"/>
          </a:xfrm>
        </p:grpSpPr>
        <p:sp>
          <p:nvSpPr>
            <p:cNvPr id="304" name="Google Shape;304;p11"/>
            <p:cNvSpPr/>
            <p:nvPr/>
          </p:nvSpPr>
          <p:spPr>
            <a:xfrm>
              <a:off x="1137993" y="4311378"/>
              <a:ext cx="1237367" cy="144000"/>
            </a:xfrm>
            <a:prstGeom prst="roundRect">
              <a:avLst>
                <a:gd name="adj" fmla="val 50000"/>
              </a:avLst>
            </a:prstGeom>
            <a:solidFill>
              <a:srgbClr val="FFAC0B">
                <a:alpha val="11764"/>
              </a:srgbClr>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5177A4"/>
                </a:solidFill>
                <a:latin typeface="Calibri"/>
                <a:ea typeface="Calibri"/>
                <a:cs typeface="Calibri"/>
                <a:sym typeface="Calibri"/>
              </a:endParaRPr>
            </a:p>
          </p:txBody>
        </p:sp>
        <p:sp>
          <p:nvSpPr>
            <p:cNvPr id="305" name="Google Shape;305;p11"/>
            <p:cNvSpPr txBox="1"/>
            <p:nvPr/>
          </p:nvSpPr>
          <p:spPr>
            <a:xfrm>
              <a:off x="1085608" y="4126242"/>
              <a:ext cx="1341103" cy="216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Attack Severity </a:t>
              </a:r>
              <a:endParaRPr sz="900" b="0" i="0" u="none" strike="noStrike" cap="none">
                <a:solidFill>
                  <a:srgbClr val="000000"/>
                </a:solidFill>
                <a:latin typeface="Arial"/>
                <a:ea typeface="Arial"/>
                <a:cs typeface="Arial"/>
                <a:sym typeface="Arial"/>
              </a:endParaRPr>
            </a:p>
          </p:txBody>
        </p:sp>
      </p:grpSp>
      <p:graphicFrame>
        <p:nvGraphicFramePr>
          <p:cNvPr id="306" name="Google Shape;306;p11"/>
          <p:cNvGraphicFramePr/>
          <p:nvPr/>
        </p:nvGraphicFramePr>
        <p:xfrm>
          <a:off x="2809561" y="3022577"/>
          <a:ext cx="5788150" cy="1285610"/>
        </p:xfrm>
        <a:graphic>
          <a:graphicData uri="http://schemas.openxmlformats.org/drawingml/2006/table">
            <a:tbl>
              <a:tblPr firstRow="1" bandRow="1">
                <a:noFill/>
                <a:tableStyleId>{55455363-790F-4E51-8E7A-2CDD360E16E5}</a:tableStyleId>
              </a:tblPr>
              <a:tblGrid>
                <a:gridCol w="964700">
                  <a:extLst>
                    <a:ext uri="{9D8B030D-6E8A-4147-A177-3AD203B41FA5}">
                      <a16:colId xmlns:a16="http://schemas.microsoft.com/office/drawing/2014/main" val="20000"/>
                    </a:ext>
                  </a:extLst>
                </a:gridCol>
                <a:gridCol w="964700">
                  <a:extLst>
                    <a:ext uri="{9D8B030D-6E8A-4147-A177-3AD203B41FA5}">
                      <a16:colId xmlns:a16="http://schemas.microsoft.com/office/drawing/2014/main" val="20001"/>
                    </a:ext>
                  </a:extLst>
                </a:gridCol>
                <a:gridCol w="1445400">
                  <a:extLst>
                    <a:ext uri="{9D8B030D-6E8A-4147-A177-3AD203B41FA5}">
                      <a16:colId xmlns:a16="http://schemas.microsoft.com/office/drawing/2014/main" val="20002"/>
                    </a:ext>
                  </a:extLst>
                </a:gridCol>
                <a:gridCol w="817725">
                  <a:extLst>
                    <a:ext uri="{9D8B030D-6E8A-4147-A177-3AD203B41FA5}">
                      <a16:colId xmlns:a16="http://schemas.microsoft.com/office/drawing/2014/main" val="20003"/>
                    </a:ext>
                  </a:extLst>
                </a:gridCol>
                <a:gridCol w="845675">
                  <a:extLst>
                    <a:ext uri="{9D8B030D-6E8A-4147-A177-3AD203B41FA5}">
                      <a16:colId xmlns:a16="http://schemas.microsoft.com/office/drawing/2014/main" val="20004"/>
                    </a:ext>
                  </a:extLst>
                </a:gridCol>
                <a:gridCol w="749950">
                  <a:extLst>
                    <a:ext uri="{9D8B030D-6E8A-4147-A177-3AD203B41FA5}">
                      <a16:colId xmlns:a16="http://schemas.microsoft.com/office/drawing/2014/main" val="20005"/>
                    </a:ext>
                  </a:extLst>
                </a:gridCol>
              </a:tblGrid>
              <a:tr h="304800">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MITRE Attack Category</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MITRE Attack Technique</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Attack Tools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Impact on BB</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Impact on BB Clients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dk1"/>
                          </a:solidFill>
                          <a:latin typeface="Calibri"/>
                          <a:ea typeface="Calibri"/>
                          <a:cs typeface="Calibri"/>
                          <a:sym typeface="Calibri"/>
                        </a:rPr>
                        <a:t>Impact on </a:t>
                      </a:r>
                      <a:r>
                        <a:rPr lang="en-US" sz="700">
                          <a:solidFill>
                            <a:schemeClr val="dk1"/>
                          </a:solidFill>
                          <a:latin typeface="Calibri"/>
                          <a:ea typeface="Calibri"/>
                          <a:cs typeface="Calibri"/>
                          <a:sym typeface="Calibri"/>
                        </a:rPr>
                        <a:t>Lessees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AFABAB"/>
                    </a:solidFill>
                  </a:tcPr>
                </a:tc>
                <a:extLst>
                  <a:ext uri="{0D108BD9-81ED-4DB2-BD59-A6C34878D82A}">
                    <a16:rowId xmlns:a16="http://schemas.microsoft.com/office/drawing/2014/main" val="10000"/>
                  </a:ext>
                </a:extLst>
              </a:tr>
              <a:tr h="601475">
                <a:tc>
                  <a:txBody>
                    <a:bodyPr/>
                    <a:lstStyle/>
                    <a:p>
                      <a:pPr marL="0" marR="0" lvl="0" indent="0" algn="ctr" rtl="0">
                        <a:lnSpc>
                          <a:spcPct val="100000"/>
                        </a:lnSpc>
                        <a:spcBef>
                          <a:spcPts val="0"/>
                        </a:spcBef>
                        <a:spcAft>
                          <a:spcPts val="0"/>
                        </a:spcAft>
                        <a:buClr>
                          <a:schemeClr val="dk1"/>
                        </a:buClr>
                        <a:buSzPts val="700"/>
                        <a:buFont typeface="Arial"/>
                        <a:buNone/>
                      </a:pPr>
                      <a:r>
                        <a:rPr lang="en-US" sz="700" u="none" strike="noStrike" cap="none">
                          <a:latin typeface="Calibri"/>
                          <a:ea typeface="Calibri"/>
                          <a:cs typeface="Calibri"/>
                          <a:sym typeface="Calibri"/>
                        </a:rPr>
                        <a:t>Initial access &amp; Lateral movement</a:t>
                      </a:r>
                      <a:endParaRPr sz="700" u="none" strike="noStrike" cap="none">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Phishing &amp; </a:t>
                      </a:r>
                      <a:r>
                        <a:rPr lang="en-US" sz="700" u="sng" strike="noStrike" cap="none">
                          <a:solidFill>
                            <a:schemeClr val="hlink"/>
                          </a:solidFill>
                          <a:latin typeface="Calibri"/>
                          <a:ea typeface="Calibri"/>
                          <a:cs typeface="Calibri"/>
                          <a:sym typeface="Calibri"/>
                          <a:hlinkClick r:id="rId8"/>
                        </a:rPr>
                        <a:t>remote service session hijacking</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Advanced Peristent Threat,</a:t>
                      </a:r>
                      <a:r>
                        <a:rPr lang="en-US" sz="700" u="none" strike="noStrike" cap="none">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rPr>
                        <a:t>APT,  in combination with spear-phishing</a:t>
                      </a:r>
                      <a:r>
                        <a:rPr lang="en-US" sz="700" u="none" strike="noStrike" cap="none">
                          <a:latin typeface="Calibri"/>
                          <a:ea typeface="Calibri"/>
                          <a:cs typeface="Calibri"/>
                          <a:sym typeface="Calibri"/>
                        </a:rPr>
                        <a:t> for BYOD</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79325">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Impact</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Endpoint &amp; network denial of service</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Generator of slow Denial-of Service attacks (e.g. Slowloris)</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latin typeface="Calibri"/>
                          <a:ea typeface="Calibri"/>
                          <a:cs typeface="Calibri"/>
                          <a:sym typeface="Calibri"/>
                        </a:rPr>
                        <a:t>X</a:t>
                      </a: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latin typeface="Calibri"/>
                        <a:ea typeface="Calibri"/>
                        <a:cs typeface="Calibri"/>
                        <a:sym typeface="Calibri"/>
                      </a:endParaRPr>
                    </a:p>
                  </a:txBody>
                  <a:tcPr marL="91450" marR="91450" marT="45725" marB="457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307" name="Google Shape;307;p11"/>
          <p:cNvGrpSpPr/>
          <p:nvPr/>
        </p:nvGrpSpPr>
        <p:grpSpPr>
          <a:xfrm>
            <a:off x="2618474" y="974762"/>
            <a:ext cx="5792413" cy="667500"/>
            <a:chOff x="2796244" y="1114824"/>
            <a:chExt cx="5761302" cy="667500"/>
          </a:xfrm>
        </p:grpSpPr>
        <p:sp>
          <p:nvSpPr>
            <p:cNvPr id="308" name="Google Shape;308;p11"/>
            <p:cNvSpPr/>
            <p:nvPr/>
          </p:nvSpPr>
          <p:spPr>
            <a:xfrm>
              <a:off x="2905246" y="1114824"/>
              <a:ext cx="5652300" cy="667500"/>
            </a:xfrm>
            <a:prstGeom prst="roundRect">
              <a:avLst>
                <a:gd name="adj" fmla="val 16667"/>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In the hacking world, security is more of a response than a proactive measure. They wait for hackers to attack and then they patch, based on the attacks.</a:t>
              </a:r>
              <a:endParaRPr sz="1200" b="0" i="0" u="none" strike="noStrike" cap="none">
                <a:solidFill>
                  <a:srgbClr val="282829"/>
                </a:solidFill>
                <a:latin typeface="Calibri"/>
                <a:ea typeface="Calibri"/>
                <a:cs typeface="Calibri"/>
                <a:sym typeface="Calibri"/>
              </a:endParaRPr>
            </a:p>
          </p:txBody>
        </p:sp>
        <p:sp>
          <p:nvSpPr>
            <p:cNvPr id="309" name="Google Shape;309;p11"/>
            <p:cNvSpPr/>
            <p:nvPr/>
          </p:nvSpPr>
          <p:spPr>
            <a:xfrm rot="2479883">
              <a:off x="2847390" y="1402365"/>
              <a:ext cx="188973" cy="226169"/>
            </a:xfrm>
            <a:prstGeom prst="rtTriangle">
              <a:avLst/>
            </a:prstGeom>
            <a:solidFill>
              <a:srgbClr val="FFA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10" name="Google Shape;310;p11"/>
          <p:cNvSpPr txBox="1"/>
          <p:nvPr/>
        </p:nvSpPr>
        <p:spPr>
          <a:xfrm>
            <a:off x="1079775" y="2403674"/>
            <a:ext cx="1404900" cy="720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Name: </a:t>
            </a:r>
            <a:r>
              <a:rPr lang="en-US" sz="1100" b="0" i="0" u="none" strike="noStrike" cap="none">
                <a:solidFill>
                  <a:schemeClr val="lt1"/>
                </a:solidFill>
                <a:latin typeface="Arial"/>
                <a:ea typeface="Arial"/>
                <a:cs typeface="Arial"/>
                <a:sym typeface="Arial"/>
              </a:rPr>
              <a:t>Michael Calce</a:t>
            </a: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Age: 38</a:t>
            </a:r>
            <a:endParaRPr sz="1200" b="0" i="0" u="none" strike="noStrike" cap="none">
              <a:solidFill>
                <a:srgbClr val="000000"/>
              </a:solidFill>
              <a:latin typeface="Arial"/>
              <a:ea typeface="Arial"/>
              <a:cs typeface="Arial"/>
              <a:sym typeface="Arial"/>
            </a:endParaRPr>
          </a:p>
        </p:txBody>
      </p:sp>
      <p:sp>
        <p:nvSpPr>
          <p:cNvPr id="311" name="Google Shape;311;p11"/>
          <p:cNvSpPr/>
          <p:nvPr/>
        </p:nvSpPr>
        <p:spPr>
          <a:xfrm>
            <a:off x="1511194" y="4311378"/>
            <a:ext cx="864300" cy="144000"/>
          </a:xfrm>
          <a:prstGeom prst="roundRect">
            <a:avLst>
              <a:gd name="adj" fmla="val 50000"/>
            </a:avLst>
          </a:prstGeom>
          <a:solidFill>
            <a:srgbClr val="FFAC0B"/>
          </a:solidFill>
          <a:ln>
            <a:noFill/>
          </a:ln>
        </p:spPr>
        <p:txBody>
          <a:bodyPr spcFirstLastPara="1" wrap="square" lIns="27000" tIns="27000" rIns="27000" bIns="27000"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371A33"/>
                </a:solidFill>
                <a:latin typeface="Calibri"/>
                <a:ea typeface="Calibri"/>
                <a:cs typeface="Calibri"/>
                <a:sym typeface="Calibri"/>
              </a:rPr>
              <a:t> Medium - High</a:t>
            </a:r>
            <a:endParaRPr sz="700" b="0" i="0" u="none" strike="noStrike" cap="none">
              <a:solidFill>
                <a:srgbClr val="371A33"/>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1878</Words>
  <Application>Microsoft Office PowerPoint</Application>
  <PresentationFormat>On-screen Show (16:9)</PresentationFormat>
  <Paragraphs>448</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Oswald</vt:lpstr>
      <vt:lpstr>Calibri</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Kristen Phan</cp:lastModifiedBy>
  <cp:revision>10</cp:revision>
  <dcterms:modified xsi:type="dcterms:W3CDTF">2023-02-23T11:00:14Z</dcterms:modified>
</cp:coreProperties>
</file>